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7305" r:id="rId5"/>
    <p:sldId id="2147480893" r:id="rId6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A5A290-6E8B-4356-9205-0369FF1DB5E0}">
          <p14:sldIdLst>
            <p14:sldId id="7305"/>
            <p14:sldId id="21474808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F12BA-2FEF-41AD-8E77-DF65F60741FA}" v="1" dt="2025-07-28T06:29:43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CINI STEFANIA" userId="S::stefania.mancini@intesasanpaolo.com::03ff1461-54fc-4439-ad7b-bc427bb15b60" providerId="AD" clId="Web-{BD1898E6-BC4D-4654-8D22-E29E5A3BDFB2}"/>
    <pc:docChg chg="modSld">
      <pc:chgData name="MANCINI STEFANIA" userId="S::stefania.mancini@intesasanpaolo.com::03ff1461-54fc-4439-ad7b-bc427bb15b60" providerId="AD" clId="Web-{BD1898E6-BC4D-4654-8D22-E29E5A3BDFB2}" dt="2025-07-24T13:16:06.555" v="7" actId="20577"/>
      <pc:docMkLst>
        <pc:docMk/>
      </pc:docMkLst>
      <pc:sldChg chg="addSp delSp modSp">
        <pc:chgData name="MANCINI STEFANIA" userId="S::stefania.mancini@intesasanpaolo.com::03ff1461-54fc-4439-ad7b-bc427bb15b60" providerId="AD" clId="Web-{BD1898E6-BC4D-4654-8D22-E29E5A3BDFB2}" dt="2025-07-24T13:16:06.555" v="7" actId="20577"/>
        <pc:sldMkLst>
          <pc:docMk/>
          <pc:sldMk cId="1153356307" sldId="2147480893"/>
        </pc:sldMkLst>
        <pc:spChg chg="mod">
          <ac:chgData name="MANCINI STEFANIA" userId="S::stefania.mancini@intesasanpaolo.com::03ff1461-54fc-4439-ad7b-bc427bb15b60" providerId="AD" clId="Web-{BD1898E6-BC4D-4654-8D22-E29E5A3BDFB2}" dt="2025-07-24T13:16:06.555" v="7" actId="20577"/>
          <ac:spMkLst>
            <pc:docMk/>
            <pc:sldMk cId="1153356307" sldId="2147480893"/>
            <ac:spMk id="22" creationId="{2219E8F1-8C6D-1066-3C84-C25F4E2695D0}"/>
          </ac:spMkLst>
        </pc:spChg>
        <pc:spChg chg="mod">
          <ac:chgData name="MANCINI STEFANIA" userId="S::stefania.mancini@intesasanpaolo.com::03ff1461-54fc-4439-ad7b-bc427bb15b60" providerId="AD" clId="Web-{BD1898E6-BC4D-4654-8D22-E29E5A3BDFB2}" dt="2025-07-24T13:15:47.085" v="5" actId="20577"/>
          <ac:spMkLst>
            <pc:docMk/>
            <pc:sldMk cId="1153356307" sldId="2147480893"/>
            <ac:spMk id="61" creationId="{C44F3FE9-3884-9D6F-EFDE-2B5C973CFCD8}"/>
          </ac:spMkLst>
        </pc:spChg>
        <pc:picChg chg="add mod">
          <ac:chgData name="MANCINI STEFANIA" userId="S::stefania.mancini@intesasanpaolo.com::03ff1461-54fc-4439-ad7b-bc427bb15b60" providerId="AD" clId="Web-{BD1898E6-BC4D-4654-8D22-E29E5A3BDFB2}" dt="2025-07-24T13:15:24.662" v="3" actId="1076"/>
          <ac:picMkLst>
            <pc:docMk/>
            <pc:sldMk cId="1153356307" sldId="2147480893"/>
            <ac:picMk id="2" creationId="{21744B39-0D02-F408-8BB4-1CF1A9CFD544}"/>
          </ac:picMkLst>
        </pc:picChg>
        <pc:picChg chg="del">
          <ac:chgData name="MANCINI STEFANIA" userId="S::stefania.mancini@intesasanpaolo.com::03ff1461-54fc-4439-ad7b-bc427bb15b60" providerId="AD" clId="Web-{BD1898E6-BC4D-4654-8D22-E29E5A3BDFB2}" dt="2025-07-24T13:15:11.755" v="0"/>
          <ac:picMkLst>
            <pc:docMk/>
            <pc:sldMk cId="1153356307" sldId="2147480893"/>
            <ac:picMk id="9" creationId="{86A41CEB-7A66-3467-AA6E-702F630A4B9C}"/>
          </ac:picMkLst>
        </pc:picChg>
      </pc:sldChg>
    </pc:docChg>
  </pc:docChgLst>
  <pc:docChgLst>
    <pc:chgData name="TORCIANO VALERIA" userId="d8325263-ce17-4c38-8478-963daba40f26" providerId="ADAL" clId="{512F12BA-2FEF-41AD-8E77-DF65F60741FA}"/>
    <pc:docChg chg="undo custSel modSld">
      <pc:chgData name="TORCIANO VALERIA" userId="d8325263-ce17-4c38-8478-963daba40f26" providerId="ADAL" clId="{512F12BA-2FEF-41AD-8E77-DF65F60741FA}" dt="2025-07-28T06:30:13.549" v="11" actId="1076"/>
      <pc:docMkLst>
        <pc:docMk/>
      </pc:docMkLst>
      <pc:sldChg chg="modSp mod">
        <pc:chgData name="TORCIANO VALERIA" userId="d8325263-ce17-4c38-8478-963daba40f26" providerId="ADAL" clId="{512F12BA-2FEF-41AD-8E77-DF65F60741FA}" dt="2025-07-28T06:30:13.549" v="11" actId="1076"/>
        <pc:sldMkLst>
          <pc:docMk/>
          <pc:sldMk cId="1153356307" sldId="2147480893"/>
        </pc:sldMkLst>
        <pc:spChg chg="mod">
          <ac:chgData name="TORCIANO VALERIA" userId="d8325263-ce17-4c38-8478-963daba40f26" providerId="ADAL" clId="{512F12BA-2FEF-41AD-8E77-DF65F60741FA}" dt="2025-07-28T06:30:13.549" v="11" actId="1076"/>
          <ac:spMkLst>
            <pc:docMk/>
            <pc:sldMk cId="1153356307" sldId="2147480893"/>
            <ac:spMk id="6158" creationId="{C653D3F1-52D3-BE32-0252-8BAE87C13D80}"/>
          </ac:spMkLst>
        </pc:spChg>
      </pc:sldChg>
    </pc:docChg>
  </pc:docChgLst>
  <pc:docChgLst>
    <pc:chgData name="LUCIFORA CORRADO" userId="86b8957f-8f54-43cd-93b9-86c40708b086" providerId="ADAL" clId="{71159040-C838-4BF3-B65B-C3CC82D93A66}"/>
    <pc:docChg chg="custSel modSld">
      <pc:chgData name="LUCIFORA CORRADO" userId="86b8957f-8f54-43cd-93b9-86c40708b086" providerId="ADAL" clId="{71159040-C838-4BF3-B65B-C3CC82D93A66}" dt="2025-07-24T18:55:19.026" v="191" actId="6549"/>
      <pc:docMkLst>
        <pc:docMk/>
      </pc:docMkLst>
      <pc:sldChg chg="delSp modSp mod">
        <pc:chgData name="LUCIFORA CORRADO" userId="86b8957f-8f54-43cd-93b9-86c40708b086" providerId="ADAL" clId="{71159040-C838-4BF3-B65B-C3CC82D93A66}" dt="2025-07-24T18:55:19.026" v="191" actId="6549"/>
        <pc:sldMkLst>
          <pc:docMk/>
          <pc:sldMk cId="1153356307" sldId="2147480893"/>
        </pc:sldMkLst>
        <pc:spChg chg="mod">
          <ac:chgData name="LUCIFORA CORRADO" userId="86b8957f-8f54-43cd-93b9-86c40708b086" providerId="ADAL" clId="{71159040-C838-4BF3-B65B-C3CC82D93A66}" dt="2025-07-15T08:54:10.563" v="21" actId="6549"/>
          <ac:spMkLst>
            <pc:docMk/>
            <pc:sldMk cId="1153356307" sldId="2147480893"/>
            <ac:spMk id="6" creationId="{884B5B77-6035-61DD-412E-063E0C401016}"/>
          </ac:spMkLst>
        </pc:spChg>
        <pc:spChg chg="mod">
          <ac:chgData name="LUCIFORA CORRADO" userId="86b8957f-8f54-43cd-93b9-86c40708b086" providerId="ADAL" clId="{71159040-C838-4BF3-B65B-C3CC82D93A66}" dt="2025-07-17T07:58:34.661" v="138" actId="115"/>
          <ac:spMkLst>
            <pc:docMk/>
            <pc:sldMk cId="1153356307" sldId="2147480893"/>
            <ac:spMk id="29" creationId="{3A28DFDD-9F38-15BD-9851-FE3DAA4B4945}"/>
          </ac:spMkLst>
        </pc:spChg>
        <pc:spChg chg="mod">
          <ac:chgData name="LUCIFORA CORRADO" userId="86b8957f-8f54-43cd-93b9-86c40708b086" providerId="ADAL" clId="{71159040-C838-4BF3-B65B-C3CC82D93A66}" dt="2025-07-24T18:55:19.026" v="191" actId="6549"/>
          <ac:spMkLst>
            <pc:docMk/>
            <pc:sldMk cId="1153356307" sldId="2147480893"/>
            <ac:spMk id="6158" creationId="{C653D3F1-52D3-BE32-0252-8BAE87C13D80}"/>
          </ac:spMkLst>
        </pc:spChg>
        <pc:spChg chg="mod">
          <ac:chgData name="LUCIFORA CORRADO" userId="86b8957f-8f54-43cd-93b9-86c40708b086" providerId="ADAL" clId="{71159040-C838-4BF3-B65B-C3CC82D93A66}" dt="2025-07-17T07:59:59.541" v="167"/>
          <ac:spMkLst>
            <pc:docMk/>
            <pc:sldMk cId="1153356307" sldId="2147480893"/>
            <ac:spMk id="6162" creationId="{214AC6F9-840E-AE31-8A3E-25D3DD085B72}"/>
          </ac:spMkLst>
        </pc:spChg>
      </pc:sldChg>
    </pc:docChg>
  </pc:docChgLst>
  <pc:docChgLst>
    <pc:chgData name="DENOVA SERENA" userId="S::serena.denova@intesasanpaolo.com::590c951c-dc65-4573-b9a6-8b2de298e234" providerId="AD" clId="Web-{45F9EA71-5C82-401E-BD22-394702B24F5A}"/>
    <pc:docChg chg="modSld">
      <pc:chgData name="DENOVA SERENA" userId="S::serena.denova@intesasanpaolo.com::590c951c-dc65-4573-b9a6-8b2de298e234" providerId="AD" clId="Web-{45F9EA71-5C82-401E-BD22-394702B24F5A}" dt="2025-06-30T09:35:02.755" v="160" actId="20577"/>
      <pc:docMkLst>
        <pc:docMk/>
      </pc:docMkLst>
      <pc:sldChg chg="modSp">
        <pc:chgData name="DENOVA SERENA" userId="S::serena.denova@intesasanpaolo.com::590c951c-dc65-4573-b9a6-8b2de298e234" providerId="AD" clId="Web-{45F9EA71-5C82-401E-BD22-394702B24F5A}" dt="2025-06-30T09:35:02.755" v="160" actId="20577"/>
        <pc:sldMkLst>
          <pc:docMk/>
          <pc:sldMk cId="1153356307" sldId="2147480893"/>
        </pc:sldMkLst>
        <pc:spChg chg="mod">
          <ac:chgData name="DENOVA SERENA" userId="S::serena.denova@intesasanpaolo.com::590c951c-dc65-4573-b9a6-8b2de298e234" providerId="AD" clId="Web-{45F9EA71-5C82-401E-BD22-394702B24F5A}" dt="2025-06-30T09:35:02.755" v="160" actId="20577"/>
          <ac:spMkLst>
            <pc:docMk/>
            <pc:sldMk cId="1153356307" sldId="2147480893"/>
            <ac:spMk id="19" creationId="{D3744BE6-88D7-B1A4-A58B-B1F8B0C5062D}"/>
          </ac:spMkLst>
        </pc:spChg>
        <pc:spChg chg="mod">
          <ac:chgData name="DENOVA SERENA" userId="S::serena.denova@intesasanpaolo.com::590c951c-dc65-4573-b9a6-8b2de298e234" providerId="AD" clId="Web-{45F9EA71-5C82-401E-BD22-394702B24F5A}" dt="2025-06-30T09:34:55.660" v="159" actId="20577"/>
          <ac:spMkLst>
            <pc:docMk/>
            <pc:sldMk cId="1153356307" sldId="2147480893"/>
            <ac:spMk id="56" creationId="{6A64FC95-97FD-AAB5-E545-A6DDDF2234C8}"/>
          </ac:spMkLst>
        </pc:spChg>
      </pc:sldChg>
    </pc:docChg>
  </pc:docChgLst>
  <pc:docChgLst>
    <pc:chgData name="MANCINI STEFANIA" userId="S::stefania.mancini@intesasanpaolo.com::03ff1461-54fc-4439-ad7b-bc427bb15b60" providerId="AD" clId="Web-{C979841A-28E0-4551-BC62-C7CF7C0CB591}"/>
    <pc:docChg chg="modSld">
      <pc:chgData name="MANCINI STEFANIA" userId="S::stefania.mancini@intesasanpaolo.com::03ff1461-54fc-4439-ad7b-bc427bb15b60" providerId="AD" clId="Web-{C979841A-28E0-4551-BC62-C7CF7C0CB591}" dt="2025-05-22T09:09:10.002" v="14" actId="1076"/>
      <pc:docMkLst>
        <pc:docMk/>
      </pc:docMkLst>
      <pc:sldChg chg="modSp">
        <pc:chgData name="MANCINI STEFANIA" userId="S::stefania.mancini@intesasanpaolo.com::03ff1461-54fc-4439-ad7b-bc427bb15b60" providerId="AD" clId="Web-{C979841A-28E0-4551-BC62-C7CF7C0CB591}" dt="2025-05-22T09:09:10.002" v="14" actId="1076"/>
        <pc:sldMkLst>
          <pc:docMk/>
          <pc:sldMk cId="1153356307" sldId="21474808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50700-C9D5-4E5B-999F-A98EBF22ED27}" type="datetimeFigureOut">
              <a:rPr lang="it-IT" smtClean="0"/>
              <a:t>28/07/2025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B2BD5-9209-4C14-A46D-CD73E142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70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immagine diapositiva 1">
            <a:extLst>
              <a:ext uri="{FF2B5EF4-FFF2-40B4-BE49-F238E27FC236}">
                <a16:creationId xmlns:a16="http://schemas.microsoft.com/office/drawing/2014/main" id="{47285804-F667-451E-8E54-53ED65F232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Segnaposto note 2">
            <a:extLst>
              <a:ext uri="{FF2B5EF4-FFF2-40B4-BE49-F238E27FC236}">
                <a16:creationId xmlns:a16="http://schemas.microsoft.com/office/drawing/2014/main" id="{28A61D72-947C-4B6F-9FCD-0AA2693F3C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FA89228D-B584-459D-B8E0-A4FF4E86E4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3054" indent="-2896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8545" indent="-23170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21963" indent="-23170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5381" indent="-23170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8799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12216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75634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9052" indent="-231709" defTabSz="4634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63418" eaLnBrk="1" hangingPunct="1">
              <a:spcBef>
                <a:spcPct val="0"/>
              </a:spcBef>
              <a:defRPr/>
            </a:pPr>
            <a:fld id="{AFBBB0A2-DD43-4561-8600-E8CD4D1C4945}" type="slidenum">
              <a:rPr lang="it-IT" altLang="it-IT">
                <a:solidFill>
                  <a:prstClr val="black"/>
                </a:solidFill>
                <a:latin typeface="Arial" panose="020B0604020202020204" pitchFamily="34" charset="0"/>
              </a:rPr>
              <a:pPr defTabSz="463418" eaLnBrk="1" hangingPunct="1">
                <a:spcBef>
                  <a:spcPct val="0"/>
                </a:spcBef>
                <a:defRPr/>
              </a:pPr>
              <a:t>1</a:t>
            </a:fld>
            <a:endParaRPr lang="it-IT" altLang="it-IT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4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7455C-63CB-4979-84E2-41A5FEA74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9BD4E28-EC1F-4D7E-8E3B-D77F554F4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55D0D2-D7B4-4E8A-B657-546589405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2CFB9-91A8-412B-A2DC-46930569E91C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DF8BD0-4EAD-4F36-A4D1-7083A0C0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60B90A-0FD3-4EC5-B2B3-C61AF3F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65B6E-F09A-4A18-A7C8-6D6F25057D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99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840FC-606A-4F3B-AAD6-D6BF27A7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9DC3FA-246F-456F-BA27-6856B5626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095DF0-79BF-45B2-9916-7241D7DF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AB415-7E42-44E4-9CA4-3699488C1AED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A1BA3-FE3E-4A59-A6E5-8421EC3B6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BA21B2-BF66-45AF-BCFD-FAF53E845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EA091-E426-411B-A7AF-F5F15C4991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7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9EEB59D-78FD-4BC2-960F-375CE0CB9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A90ECA-4FB0-4B53-95FC-1B7568EC1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B54475-0B4D-4AEB-A679-5735BDC2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6ED94-56E3-4021-8E6A-798FD3DAC21A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9E9222-C137-497A-B12E-012802EB0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CE7ACC-8367-4F15-9E55-4CE9A933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84D93-53D5-4EDD-8AFA-72FC6E8673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717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007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>
              <a:ext uri="{FF2B5EF4-FFF2-40B4-BE49-F238E27FC236}">
                <a16:creationId xmlns:a16="http://schemas.microsoft.com/office/drawing/2014/main" id="{310A1128-E1C1-42A0-8A5D-5DEE8781333C}"/>
              </a:ext>
            </a:extLst>
          </p:cNvPr>
          <p:cNvSpPr txBox="1">
            <a:spLocks/>
          </p:cNvSpPr>
          <p:nvPr userDrawn="1"/>
        </p:nvSpPr>
        <p:spPr>
          <a:xfrm>
            <a:off x="11281833" y="179917"/>
            <a:ext cx="552451" cy="364067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9E1CE835-E944-45D1-87D9-8AF4C30FEF52}" type="slidenum">
              <a:rPr lang="it-IT" altLang="it-IT" sz="1333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333" b="1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1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2F49A-6A86-4D9B-8078-DC8C2807A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73B0B-EA2F-4A65-8543-13258B197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F00C51-5A8C-4FAA-B247-6B0C7385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3A0AF-857C-49CF-9343-1D8D9CE7592D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017F44-9674-4B7A-A219-0F52E40D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F74876-756A-408E-B277-B7B30107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5115-A078-4127-B735-7FFE5B47BA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10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37BB8A-B310-40EA-BB80-ADC6FC441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099545-F1C8-48B1-8B20-8D712EB0A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2D9C91-D454-458D-A616-2D41074B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1D3C2-F3BF-4EE7-8BB0-8E0C6601A2E3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EB2DCA-25CD-402D-9312-77BD0099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18EBEC-919D-48B0-9EA6-706CCB1A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23D7A-0D52-4C03-A96F-8D3383F6A5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12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C410D-5AA5-4BE1-86C8-C85E0D4D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EEAF4-2C30-414F-AD62-FFC55E0B1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C16852-69C5-405B-9008-8CA323684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0E25DC42-B8CB-4712-B4C4-8B983ABFE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EF514-8D0F-41A1-B84A-C7A10DB78CF4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B3AAE04C-CC85-4301-A8E0-BF54E4CC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67915D8-2F13-4887-A552-4538F443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7C0E-9BE3-48E6-BD26-DB9AFDA980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C42A58-E55A-4748-9A2A-66E7ED56A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C18C4C-F8C4-4FEB-9E90-C4555E1D4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783EDB-EC27-4FA2-9E21-553D80ED8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5FE594-E318-44E7-9BA2-6D2D273B5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F04262-D6E3-46A5-AFD3-F3DA763ED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429D45A6-C7CF-49C8-990B-154D0E42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AC90-B02A-439F-9257-91BE16FBABC8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43676118-439D-4FCD-84E6-AA2EE02F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0B0E7006-F7E5-443F-87C0-6D901605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60374-8DD1-4388-9EAC-68D906553E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7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95E548-08E8-438D-ABE5-3384C8A7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F9823232-41AF-4CBB-9529-1FE2FCC3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B1DB6-55DB-4319-9886-999E742FE816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69783FD-C5FA-4985-8BE8-CD5B426F8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3526097-20AE-4BE2-92C8-80FC6B75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935B1-F9C6-4FCF-AC90-411ABC5104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18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44FE84F-48EC-421C-BFBD-1253BF78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30FF-88C6-427D-82BF-40E10E64D5F3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366AB17D-FAA2-4EEA-AD59-47AAEC9B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BFAC17E0-F1F4-47B1-BAC2-F7E03ABE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150A7-EA01-44B6-9F81-2AF062E408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62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C5E581-3B37-4925-9C07-4211310F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772ED6-89B9-490E-B78A-568902DBB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EC498F4-88E4-472E-A979-2CF3C257F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67283628-8A70-4CD5-B915-14CF3286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C883-7D7B-4721-B678-3EB240408959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6AFEEC0-FA5E-498A-A058-E0B8F264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1520F89-1469-4A3E-B60E-C1D058D8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F2124-F57F-492E-B11B-6E10CDC54D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15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715301-5B90-47A5-8493-6D9A695DE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773901B-611B-44CE-91C6-DB66A7D67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EB77B3-5D7E-4750-85B0-FFD98085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07AD9411-3A40-4094-ABF9-A97098C06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3259-6C6E-4BAC-B3CB-EDCE58488F30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7CA5C314-C80D-4C0A-8273-BC892E5B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0A4C6271-BF9B-4D45-B04E-769605F42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0FD50-9913-41BC-9785-88341E3781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66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1CF393DA-4595-404B-93D0-3A88F87E2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122F2BC7-B183-4346-8F76-38B40019D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10FD63-C95E-436E-8569-CEA44B76F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BCFE34-232D-485F-A4F9-283E34B24477}" type="datetimeFigureOut">
              <a:rPr lang="it-IT"/>
              <a:pPr>
                <a:defRPr/>
              </a:pPr>
              <a:t>28/07/2025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12EB0E-1F10-4745-B82D-BAD2CD93E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1BC0C0-B938-4118-8463-458735A77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FE80D2-5EAE-47D7-B727-046A61A6FB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">
            <a:extLst>
              <a:ext uri="{FF2B5EF4-FFF2-40B4-BE49-F238E27FC236}">
                <a16:creationId xmlns:a16="http://schemas.microsoft.com/office/drawing/2014/main" id="{F4C12169-40E0-4EFB-B5FC-F4CA1E28CC4F}"/>
              </a:ext>
            </a:extLst>
          </p:cNvPr>
          <p:cNvSpPr txBox="1">
            <a:spLocks/>
          </p:cNvSpPr>
          <p:nvPr/>
        </p:nvSpPr>
        <p:spPr>
          <a:xfrm>
            <a:off x="2159000" y="3593386"/>
            <a:ext cx="9481152" cy="935567"/>
          </a:xfrm>
          <a:prstGeom prst="rect">
            <a:avLst/>
          </a:prstGeom>
        </p:spPr>
        <p:txBody>
          <a:bodyPr lIns="0" tIns="0" rIns="0" bIns="0"/>
          <a:lstStyle/>
          <a:p>
            <a:pPr defTabSz="609585" eaLnBrk="1" fontAlgn="auto" hangingPunct="1">
              <a:spcAft>
                <a:spcPts val="0"/>
              </a:spcAft>
              <a:defRPr/>
            </a:pPr>
            <a:endParaRPr lang="it-IT" sz="3467">
              <a:solidFill>
                <a:srgbClr val="1F497D"/>
              </a:solidFill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B6F9F5E0-AE1D-4363-B51B-F8A0CDDEC365}"/>
              </a:ext>
            </a:extLst>
          </p:cNvPr>
          <p:cNvSpPr txBox="1">
            <a:spLocks/>
          </p:cNvSpPr>
          <p:nvPr/>
        </p:nvSpPr>
        <p:spPr>
          <a:xfrm>
            <a:off x="1503907" y="5082140"/>
            <a:ext cx="9714552" cy="444500"/>
          </a:xfrm>
          <a:prstGeom prst="rect">
            <a:avLst/>
          </a:prstGeom>
        </p:spPr>
        <p:txBody>
          <a:bodyPr lIns="0" tIns="0" rIns="0" bIns="0"/>
          <a:lstStyle/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rgbClr val="1F497D"/>
                </a:solidFill>
                <a:ea typeface="MS PGothic" panose="020B0600070205080204" pitchFamily="34" charset="-128"/>
                <a:cs typeface="Arial"/>
              </a:rPr>
              <a:t>Education Ecosystem and Global Value Programs</a:t>
            </a:r>
          </a:p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  <a:ea typeface="MS PGothic" panose="020B0600070205080204" pitchFamily="34" charset="-128"/>
                <a:cs typeface="Arial"/>
              </a:rPr>
              <a:t>Group Chief Institutional Affairs and External Communication Officer Area</a:t>
            </a:r>
            <a:endParaRPr lang="it-IT">
              <a:solidFill>
                <a:prstClr val="black">
                  <a:lumMod val="50000"/>
                  <a:lumOff val="50000"/>
                </a:prstClr>
              </a:solidFill>
              <a:ea typeface="MS PGothic" panose="020B0600070205080204" pitchFamily="34" charset="-128"/>
              <a:cs typeface="Arial"/>
            </a:endParaRPr>
          </a:p>
          <a:p>
            <a:pPr defTabSz="609585" eaLnBrk="1" fontAlgn="auto" hangingPunct="1">
              <a:spcAft>
                <a:spcPts val="0"/>
              </a:spcAft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  <a:ea typeface="MS PGothic" panose="020B0600070205080204" pitchFamily="34" charset="-128"/>
              <a:cs typeface="Arial"/>
            </a:endParaRPr>
          </a:p>
        </p:txBody>
      </p:sp>
      <p:pic>
        <p:nvPicPr>
          <p:cNvPr id="6148" name="Immagine 4" descr="INTESA_SANPAOLO white.png">
            <a:extLst>
              <a:ext uri="{FF2B5EF4-FFF2-40B4-BE49-F238E27FC236}">
                <a16:creationId xmlns:a16="http://schemas.microsoft.com/office/drawing/2014/main" id="{416655E3-6561-4F19-B8D6-179422FD6C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907" y="2416331"/>
            <a:ext cx="4603751" cy="516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igura a mano libera 5">
            <a:extLst>
              <a:ext uri="{FF2B5EF4-FFF2-40B4-BE49-F238E27FC236}">
                <a16:creationId xmlns:a16="http://schemas.microsoft.com/office/drawing/2014/main" id="{7CC152DB-18F4-4002-AB45-54DAFC04CB53}"/>
              </a:ext>
            </a:extLst>
          </p:cNvPr>
          <p:cNvSpPr/>
          <p:nvPr/>
        </p:nvSpPr>
        <p:spPr>
          <a:xfrm rot="20686196">
            <a:off x="-2118" y="-808567"/>
            <a:ext cx="6151035" cy="1644651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  <a:gd name="connsiteX0" fmla="*/ 213007 w 9233018"/>
              <a:gd name="connsiteY0" fmla="*/ 0 h 1758889"/>
              <a:gd name="connsiteX1" fmla="*/ 9233018 w 9233018"/>
              <a:gd name="connsiteY1" fmla="*/ 1751652 h 1758889"/>
              <a:gd name="connsiteX2" fmla="*/ 9169601 w 9233018"/>
              <a:gd name="connsiteY2" fmla="*/ 1758889 h 1758889"/>
              <a:gd name="connsiteX3" fmla="*/ -1 w 9233018"/>
              <a:gd name="connsiteY3" fmla="*/ 1720658 h 1758889"/>
              <a:gd name="connsiteX4" fmla="*/ 213007 w 9233018"/>
              <a:gd name="connsiteY4" fmla="*/ 0 h 1758889"/>
              <a:gd name="connsiteX0" fmla="*/ 213007 w 9233018"/>
              <a:gd name="connsiteY0" fmla="*/ 0 h 1798514"/>
              <a:gd name="connsiteX1" fmla="*/ 9233018 w 9233018"/>
              <a:gd name="connsiteY1" fmla="*/ 1751652 h 1798514"/>
              <a:gd name="connsiteX2" fmla="*/ 9218312 w 9233018"/>
              <a:gd name="connsiteY2" fmla="*/ 1798514 h 1798514"/>
              <a:gd name="connsiteX3" fmla="*/ -1 w 9233018"/>
              <a:gd name="connsiteY3" fmla="*/ 1720658 h 1798514"/>
              <a:gd name="connsiteX4" fmla="*/ 213007 w 9233018"/>
              <a:gd name="connsiteY4" fmla="*/ 0 h 1798514"/>
              <a:gd name="connsiteX0" fmla="*/ 213007 w 9232004"/>
              <a:gd name="connsiteY0" fmla="*/ 0 h 1801249"/>
              <a:gd name="connsiteX1" fmla="*/ 9232005 w 9232004"/>
              <a:gd name="connsiteY1" fmla="*/ 1801249 h 1801249"/>
              <a:gd name="connsiteX2" fmla="*/ 9218312 w 9232004"/>
              <a:gd name="connsiteY2" fmla="*/ 1798514 h 1801249"/>
              <a:gd name="connsiteX3" fmla="*/ -1 w 9232004"/>
              <a:gd name="connsiteY3" fmla="*/ 1720658 h 1801249"/>
              <a:gd name="connsiteX4" fmla="*/ 213007 w 9232004"/>
              <a:gd name="connsiteY4" fmla="*/ 0 h 1801249"/>
              <a:gd name="connsiteX0" fmla="*/ 213009 w 9805231"/>
              <a:gd name="connsiteY0" fmla="*/ 0 h 1920782"/>
              <a:gd name="connsiteX1" fmla="*/ 9232007 w 9805231"/>
              <a:gd name="connsiteY1" fmla="*/ 1801249 h 1920782"/>
              <a:gd name="connsiteX2" fmla="*/ 9805231 w 9805231"/>
              <a:gd name="connsiteY2" fmla="*/ 1920782 h 1920782"/>
              <a:gd name="connsiteX3" fmla="*/ 1 w 9805231"/>
              <a:gd name="connsiteY3" fmla="*/ 1720658 h 1920782"/>
              <a:gd name="connsiteX4" fmla="*/ 213009 w 9805231"/>
              <a:gd name="connsiteY4" fmla="*/ 0 h 1920782"/>
              <a:gd name="connsiteX0" fmla="*/ 183037 w 9775259"/>
              <a:gd name="connsiteY0" fmla="*/ 0 h 1920782"/>
              <a:gd name="connsiteX1" fmla="*/ 9202035 w 9775259"/>
              <a:gd name="connsiteY1" fmla="*/ 1801249 h 1920782"/>
              <a:gd name="connsiteX2" fmla="*/ 9775259 w 9775259"/>
              <a:gd name="connsiteY2" fmla="*/ 1920782 h 1920782"/>
              <a:gd name="connsiteX3" fmla="*/ 0 w 9775259"/>
              <a:gd name="connsiteY3" fmla="*/ 1500030 h 1920782"/>
              <a:gd name="connsiteX4" fmla="*/ 183037 w 9775259"/>
              <a:gd name="connsiteY4" fmla="*/ 0 h 1920782"/>
              <a:gd name="connsiteX0" fmla="*/ 126790 w 9719012"/>
              <a:gd name="connsiteY0" fmla="*/ 0 h 1920782"/>
              <a:gd name="connsiteX1" fmla="*/ 9145788 w 9719012"/>
              <a:gd name="connsiteY1" fmla="*/ 1801249 h 1920782"/>
              <a:gd name="connsiteX2" fmla="*/ 9719012 w 9719012"/>
              <a:gd name="connsiteY2" fmla="*/ 1920782 h 1920782"/>
              <a:gd name="connsiteX3" fmla="*/ 0 w 9719012"/>
              <a:gd name="connsiteY3" fmla="*/ 1384324 h 1920782"/>
              <a:gd name="connsiteX4" fmla="*/ 126790 w 9719012"/>
              <a:gd name="connsiteY4" fmla="*/ 0 h 1920782"/>
              <a:gd name="connsiteX0" fmla="*/ 114801 w 9719012"/>
              <a:gd name="connsiteY0" fmla="*/ 0 h 1918151"/>
              <a:gd name="connsiteX1" fmla="*/ 9145788 w 9719012"/>
              <a:gd name="connsiteY1" fmla="*/ 1798618 h 1918151"/>
              <a:gd name="connsiteX2" fmla="*/ 9719012 w 9719012"/>
              <a:gd name="connsiteY2" fmla="*/ 1918151 h 1918151"/>
              <a:gd name="connsiteX3" fmla="*/ 0 w 9719012"/>
              <a:gd name="connsiteY3" fmla="*/ 1381693 h 1918151"/>
              <a:gd name="connsiteX4" fmla="*/ 114801 w 9719012"/>
              <a:gd name="connsiteY4" fmla="*/ 0 h 1918151"/>
              <a:gd name="connsiteX0" fmla="*/ 114800 w 9719012"/>
              <a:gd name="connsiteY0" fmla="*/ 0 h 1918151"/>
              <a:gd name="connsiteX1" fmla="*/ 9145788 w 9719012"/>
              <a:gd name="connsiteY1" fmla="*/ 1798618 h 1918151"/>
              <a:gd name="connsiteX2" fmla="*/ 9719012 w 9719012"/>
              <a:gd name="connsiteY2" fmla="*/ 1918151 h 1918151"/>
              <a:gd name="connsiteX3" fmla="*/ 0 w 9719012"/>
              <a:gd name="connsiteY3" fmla="*/ 1381693 h 1918151"/>
              <a:gd name="connsiteX4" fmla="*/ 114800 w 9719012"/>
              <a:gd name="connsiteY4" fmla="*/ 0 h 1918151"/>
              <a:gd name="connsiteX0" fmla="*/ 193030 w 9719012"/>
              <a:gd name="connsiteY0" fmla="*/ 0 h 1902527"/>
              <a:gd name="connsiteX1" fmla="*/ 9145788 w 9719012"/>
              <a:gd name="connsiteY1" fmla="*/ 1782994 h 1902527"/>
              <a:gd name="connsiteX2" fmla="*/ 9719012 w 9719012"/>
              <a:gd name="connsiteY2" fmla="*/ 1902527 h 1902527"/>
              <a:gd name="connsiteX3" fmla="*/ 0 w 9719012"/>
              <a:gd name="connsiteY3" fmla="*/ 1366069 h 1902527"/>
              <a:gd name="connsiteX4" fmla="*/ 193030 w 9719012"/>
              <a:gd name="connsiteY4" fmla="*/ 0 h 1902527"/>
              <a:gd name="connsiteX0" fmla="*/ 193030 w 10621430"/>
              <a:gd name="connsiteY0" fmla="*/ 0 h 2082758"/>
              <a:gd name="connsiteX1" fmla="*/ 9145788 w 10621430"/>
              <a:gd name="connsiteY1" fmla="*/ 1782994 h 2082758"/>
              <a:gd name="connsiteX2" fmla="*/ 10621430 w 10621430"/>
              <a:gd name="connsiteY2" fmla="*/ 2082759 h 2082758"/>
              <a:gd name="connsiteX3" fmla="*/ 0 w 10621430"/>
              <a:gd name="connsiteY3" fmla="*/ 1366069 h 2082758"/>
              <a:gd name="connsiteX4" fmla="*/ 193030 w 10621430"/>
              <a:gd name="connsiteY4" fmla="*/ 0 h 2082758"/>
              <a:gd name="connsiteX0" fmla="*/ 193030 w 10621432"/>
              <a:gd name="connsiteY0" fmla="*/ 0 h 2082759"/>
              <a:gd name="connsiteX1" fmla="*/ 10621431 w 10621432"/>
              <a:gd name="connsiteY1" fmla="*/ 2082758 h 2082759"/>
              <a:gd name="connsiteX2" fmla="*/ 10621430 w 10621432"/>
              <a:gd name="connsiteY2" fmla="*/ 2082759 h 2082759"/>
              <a:gd name="connsiteX3" fmla="*/ 0 w 10621432"/>
              <a:gd name="connsiteY3" fmla="*/ 1366069 h 2082759"/>
              <a:gd name="connsiteX4" fmla="*/ 193030 w 10621432"/>
              <a:gd name="connsiteY4" fmla="*/ 0 h 2082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1432" h="2082759">
                <a:moveTo>
                  <a:pt x="193030" y="0"/>
                </a:moveTo>
                <a:lnTo>
                  <a:pt x="10621431" y="2082758"/>
                </a:lnTo>
                <a:lnTo>
                  <a:pt x="10621430" y="2082759"/>
                </a:lnTo>
                <a:lnTo>
                  <a:pt x="0" y="1366069"/>
                </a:lnTo>
                <a:lnTo>
                  <a:pt x="193030" y="0"/>
                </a:lnTo>
                <a:close/>
              </a:path>
            </a:pathLst>
          </a:custGeom>
          <a:solidFill>
            <a:srgbClr val="003A79">
              <a:alpha val="7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85" eaLnBrk="1" hangingPunct="1">
              <a:defRPr/>
            </a:pPr>
            <a:endParaRPr lang="it-IT" sz="21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8F4555-6D93-74F2-B766-16BB3ECD4FF4}"/>
              </a:ext>
            </a:extLst>
          </p:cNvPr>
          <p:cNvSpPr txBox="1">
            <a:spLocks/>
          </p:cNvSpPr>
          <p:nvPr/>
        </p:nvSpPr>
        <p:spPr>
          <a:xfrm>
            <a:off x="1503907" y="3479382"/>
            <a:ext cx="9714552" cy="444500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rgbClr val="1F497D"/>
                </a:solidFill>
                <a:latin typeface="Century Gothic"/>
                <a:ea typeface="MS PGothic"/>
                <a:cs typeface="Arial"/>
              </a:rPr>
              <a:t>Agenda evento Build Your Future </a:t>
            </a:r>
          </a:p>
          <a:p>
            <a:pPr defTabSz="609585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rgbClr val="1F497D"/>
                </a:solidFill>
                <a:latin typeface="Century Gothic"/>
                <a:cs typeface="Arial"/>
              </a:rPr>
              <a:t>Università Roma TRE </a:t>
            </a:r>
            <a:r>
              <a:rPr lang="it-IT" sz="3200" dirty="0">
                <a:solidFill>
                  <a:srgbClr val="1F497D"/>
                </a:solidFill>
                <a:latin typeface="Century Gothic"/>
                <a:cs typeface="Arial"/>
              </a:rPr>
              <a:t>– </a:t>
            </a:r>
            <a:r>
              <a:rPr lang="it-IT" sz="3200" dirty="0">
                <a:solidFill>
                  <a:srgbClr val="1F497D"/>
                </a:solidFill>
                <a:latin typeface="Century Gothic"/>
                <a:ea typeface="MS PGothic"/>
                <a:cs typeface="Arial"/>
              </a:rPr>
              <a:t>07 ottobre 2025 pomeriggio  </a:t>
            </a:r>
            <a:endParaRPr lang="it-IT" dirty="0">
              <a:solidFill>
                <a:prstClr val="black">
                  <a:lumMod val="50000"/>
                  <a:lumOff val="50000"/>
                </a:prstClr>
              </a:solidFill>
              <a:latin typeface="Century Gothic"/>
              <a:ea typeface="MS PGothic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Immagine 6148">
            <a:extLst>
              <a:ext uri="{FF2B5EF4-FFF2-40B4-BE49-F238E27FC236}">
                <a16:creationId xmlns:a16="http://schemas.microsoft.com/office/drawing/2014/main" id="{7A1AF076-74D3-EBA8-6B81-BD2780C4E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7678" y="6386589"/>
            <a:ext cx="1890996" cy="212208"/>
          </a:xfrm>
          <a:prstGeom prst="rect">
            <a:avLst/>
          </a:prstGeom>
        </p:spPr>
      </p:pic>
      <p:sp>
        <p:nvSpPr>
          <p:cNvPr id="6168" name="Titolo 1">
            <a:extLst>
              <a:ext uri="{FF2B5EF4-FFF2-40B4-BE49-F238E27FC236}">
                <a16:creationId xmlns:a16="http://schemas.microsoft.com/office/drawing/2014/main" id="{A45E786A-37CE-8A33-C277-E91EB34D40DE}"/>
              </a:ext>
            </a:extLst>
          </p:cNvPr>
          <p:cNvSpPr txBox="1">
            <a:spLocks/>
          </p:cNvSpPr>
          <p:nvPr/>
        </p:nvSpPr>
        <p:spPr>
          <a:xfrm>
            <a:off x="168458" y="90362"/>
            <a:ext cx="8745536" cy="268287"/>
          </a:xfrm>
          <a:prstGeom prst="rect">
            <a:avLst/>
          </a:prstGeom>
        </p:spPr>
        <p:txBody>
          <a:bodyPr lIns="0" tIns="0" rIns="0" bIns="0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it-IT" sz="2000" b="1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Build Your Future: I Trend e le Competenze di domani</a:t>
            </a:r>
            <a:endParaRPr lang="it-IT" sz="2000" b="1">
              <a:solidFill>
                <a:srgbClr val="000000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sp>
        <p:nvSpPr>
          <p:cNvPr id="6174" name="Rettangolo 6173">
            <a:extLst>
              <a:ext uri="{FF2B5EF4-FFF2-40B4-BE49-F238E27FC236}">
                <a16:creationId xmlns:a16="http://schemas.microsoft.com/office/drawing/2014/main" id="{30ED7715-DACF-2153-E256-4CFC8A70F1C0}"/>
              </a:ext>
            </a:extLst>
          </p:cNvPr>
          <p:cNvSpPr/>
          <p:nvPr/>
        </p:nvSpPr>
        <p:spPr>
          <a:xfrm>
            <a:off x="11397253" y="90362"/>
            <a:ext cx="489947" cy="443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Century Gothic" panose="020B0502020202020204" pitchFamily="34" charset="0"/>
            </a:endParaRPr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4874BA5F-9F2D-E56F-2A5C-44C0ED6990B7}"/>
              </a:ext>
            </a:extLst>
          </p:cNvPr>
          <p:cNvGrpSpPr/>
          <p:nvPr/>
        </p:nvGrpSpPr>
        <p:grpSpPr>
          <a:xfrm>
            <a:off x="245501" y="4727081"/>
            <a:ext cx="5009940" cy="438582"/>
            <a:chOff x="6076025" y="2471372"/>
            <a:chExt cx="5723375" cy="497469"/>
          </a:xfrm>
        </p:grpSpPr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D829311E-4EEA-4C70-402F-7EFE38654F6C}"/>
                </a:ext>
              </a:extLst>
            </p:cNvPr>
            <p:cNvSpPr txBox="1"/>
            <p:nvPr/>
          </p:nvSpPr>
          <p:spPr>
            <a:xfrm>
              <a:off x="6076025" y="2487472"/>
              <a:ext cx="809151" cy="453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>
                  <a:latin typeface="Century Gothic" panose="020B0502020202020204" pitchFamily="34" charset="0"/>
                </a:rPr>
                <a:t>16:38</a:t>
              </a:r>
            </a:p>
            <a:p>
              <a:r>
                <a:rPr lang="it-IT" sz="1000" b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7 min</a:t>
              </a:r>
            </a:p>
          </p:txBody>
        </p:sp>
        <p:sp>
          <p:nvSpPr>
            <p:cNvPr id="22" name="TextBox 15">
              <a:extLst>
                <a:ext uri="{FF2B5EF4-FFF2-40B4-BE49-F238E27FC236}">
                  <a16:creationId xmlns:a16="http://schemas.microsoft.com/office/drawing/2014/main" id="{2219E8F1-8C6D-1066-3C84-C25F4E2695D0}"/>
                </a:ext>
              </a:extLst>
            </p:cNvPr>
            <p:cNvSpPr txBox="1"/>
            <p:nvPr/>
          </p:nvSpPr>
          <p:spPr>
            <a:xfrm>
              <a:off x="6329091" y="2471372"/>
              <a:ext cx="5470309" cy="49746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266700">
                <a:spcAft>
                  <a:spcPts val="300"/>
                </a:spcAft>
              </a:pPr>
              <a:r>
                <a:rPr lang="it-IT" sz="1000" b="1" kern="0" dirty="0">
                  <a:cs typeface="Calibri" panose="020F0502020204030204" pitchFamily="34" charset="0"/>
                </a:rPr>
                <a:t>Skill 4.0: La tecnologia al centro</a:t>
              </a:r>
            </a:p>
            <a:p>
              <a:pPr marL="266700">
                <a:spcAft>
                  <a:spcPts val="300"/>
                </a:spcAft>
              </a:pPr>
              <a:r>
                <a:rPr lang="it-IT" sz="1000" kern="0" dirty="0">
                  <a:latin typeface="Century Gothic"/>
                  <a:cs typeface="Calibri"/>
                </a:rPr>
                <a:t>XXX</a:t>
              </a:r>
              <a:r>
                <a:rPr lang="it-IT" sz="1000" b="1" kern="0" dirty="0">
                  <a:latin typeface="Century Gothic"/>
                  <a:cs typeface="Calibri"/>
                </a:rPr>
                <a:t> </a:t>
              </a:r>
              <a:r>
                <a:rPr lang="it-IT" sz="1000" kern="0" dirty="0">
                  <a:latin typeface="Century Gothic"/>
                  <a:ea typeface="Times New Roman" panose="02020603050405020304" pitchFamily="18" charset="0"/>
                  <a:cs typeface="Calibri"/>
                </a:rPr>
                <a:t>Accenture</a:t>
              </a:r>
            </a:p>
          </p:txBody>
        </p:sp>
      </p:grpSp>
      <p:grpSp>
        <p:nvGrpSpPr>
          <p:cNvPr id="23" name="Group 16">
            <a:extLst>
              <a:ext uri="{FF2B5EF4-FFF2-40B4-BE49-F238E27FC236}">
                <a16:creationId xmlns:a16="http://schemas.microsoft.com/office/drawing/2014/main" id="{A535873B-5B45-5D33-0B5F-6282FC41BCC3}"/>
              </a:ext>
            </a:extLst>
          </p:cNvPr>
          <p:cNvGrpSpPr/>
          <p:nvPr/>
        </p:nvGrpSpPr>
        <p:grpSpPr>
          <a:xfrm>
            <a:off x="5835765" y="964326"/>
            <a:ext cx="5963302" cy="2015938"/>
            <a:chOff x="6256027" y="3582086"/>
            <a:chExt cx="8007810" cy="2687923"/>
          </a:xfrm>
        </p:grpSpPr>
        <p:sp>
          <p:nvSpPr>
            <p:cNvPr id="24" name="TextBox 17">
              <a:extLst>
                <a:ext uri="{FF2B5EF4-FFF2-40B4-BE49-F238E27FC236}">
                  <a16:creationId xmlns:a16="http://schemas.microsoft.com/office/drawing/2014/main" id="{5FE35E20-6FAC-D9E8-0DDC-87BE9C059691}"/>
                </a:ext>
              </a:extLst>
            </p:cNvPr>
            <p:cNvSpPr txBox="1"/>
            <p:nvPr/>
          </p:nvSpPr>
          <p:spPr>
            <a:xfrm>
              <a:off x="6256027" y="3599715"/>
              <a:ext cx="809152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>
                  <a:latin typeface="Century Gothic" panose="020B0502020202020204" pitchFamily="34" charset="0"/>
                </a:rPr>
                <a:t>16:52</a:t>
              </a:r>
            </a:p>
            <a:p>
              <a:r>
                <a:rPr lang="it-IT" sz="1000" b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21 min</a:t>
              </a:r>
            </a:p>
          </p:txBody>
        </p:sp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07A03E6B-76B1-C750-12AE-B80301ABE81E}"/>
                </a:ext>
              </a:extLst>
            </p:cNvPr>
            <p:cNvSpPr txBox="1"/>
            <p:nvPr/>
          </p:nvSpPr>
          <p:spPr>
            <a:xfrm>
              <a:off x="7057466" y="3582086"/>
              <a:ext cx="7206371" cy="2687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t-IT" sz="1000" b="1" kern="0" dirty="0">
                  <a:latin typeface="Century Gothic"/>
                  <a:ea typeface="Calibri" panose="020F0502020204030204" pitchFamily="34" charset="0"/>
                  <a:cs typeface="Calibri"/>
                </a:rPr>
                <a:t>Take the stage! </a:t>
              </a:r>
              <a:r>
                <a:rPr lang="it-IT" sz="1000" b="1" kern="0" dirty="0">
                  <a:latin typeface="Century Gothic"/>
                  <a:ea typeface="MS PGothic"/>
                  <a:cs typeface="Calibri"/>
                </a:rPr>
                <a:t>Jobs of the Future e Nuove Economie – </a:t>
              </a:r>
              <a:r>
                <a:rPr lang="it-IT" sz="1000" b="1" kern="0" dirty="0" err="1">
                  <a:latin typeface="Century Gothic"/>
                  <a:ea typeface="Calibri" panose="020F0502020204030204" pitchFamily="34" charset="0"/>
                  <a:cs typeface="Calibri"/>
                </a:rPr>
                <a:t>Agritech</a:t>
              </a:r>
              <a:r>
                <a:rPr lang="it-IT" sz="1000" b="1" kern="0" dirty="0">
                  <a:latin typeface="Century Gothic"/>
                  <a:ea typeface="Calibri" panose="020F0502020204030204" pitchFamily="34" charset="0"/>
                  <a:cs typeface="Calibri"/>
                </a:rPr>
                <a:t>, Digital, Auto-imprenditorialità</a:t>
              </a:r>
              <a:endParaRPr lang="it-IT" sz="1000" kern="1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1450" indent="-171450">
                <a:spcAft>
                  <a:spcPts val="300"/>
                </a:spcAft>
                <a:buFont typeface="Wingdings" panose="05000000000000000000" pitchFamily="2" charset="2"/>
                <a:buChar char="§"/>
              </a:pPr>
              <a:r>
                <a:rPr lang="it-IT" sz="1000" kern="100" dirty="0">
                  <a:latin typeface="Century Gothic"/>
                  <a:ea typeface="Times New Roman" panose="02020603050405020304" pitchFamily="18" charset="0"/>
                  <a:cs typeface="Times New Roman"/>
                </a:rPr>
                <a:t>La trasformazione Green: Vertical Farming e applicazioni nelle comunità urbane </a:t>
              </a:r>
              <a:br>
                <a:rPr lang="it-IT" sz="1000" kern="100" dirty="0">
                  <a:latin typeface="Century Gothic"/>
                  <a:ea typeface="Times New Roman" panose="02020603050405020304" pitchFamily="18" charset="0"/>
                  <a:cs typeface="Times New Roman"/>
                </a:rPr>
              </a:br>
              <a:r>
                <a:rPr lang="it-IT" sz="1000" kern="100" dirty="0">
                  <a:latin typeface="Century Gothic"/>
                  <a:ea typeface="Times New Roman" panose="02020603050405020304" pitchFamily="18" charset="0"/>
                  <a:cs typeface="Times New Roman"/>
                </a:rPr>
                <a:t>Irene </a:t>
              </a:r>
              <a:r>
                <a:rPr lang="it-IT" sz="1000" u="sng" kern="100" dirty="0">
                  <a:latin typeface="Century Gothic"/>
                  <a:ea typeface="Times New Roman" panose="02020603050405020304" pitchFamily="18" charset="0"/>
                  <a:cs typeface="Times New Roman"/>
                </a:rPr>
                <a:t>FERRI</a:t>
              </a:r>
              <a:r>
                <a:rPr lang="it-IT" sz="1000" kern="100" dirty="0">
                  <a:latin typeface="Century Gothic"/>
                  <a:ea typeface="Times New Roman" panose="02020603050405020304" pitchFamily="18" charset="0"/>
                  <a:cs typeface="Times New Roman"/>
                </a:rPr>
                <a:t>, </a:t>
              </a:r>
              <a:r>
                <a:rPr lang="it-IT" sz="1000" kern="100" dirty="0" err="1">
                  <a:latin typeface="Century Gothic"/>
                  <a:ea typeface="Times New Roman" panose="02020603050405020304" pitchFamily="18" charset="0"/>
                  <a:cs typeface="Times New Roman"/>
                </a:rPr>
                <a:t>Chief</a:t>
              </a:r>
              <a:r>
                <a:rPr lang="it-IT" sz="1000" kern="100" dirty="0">
                  <a:latin typeface="Century Gothic"/>
                  <a:ea typeface="Times New Roman" panose="02020603050405020304" pitchFamily="18" charset="0"/>
                  <a:cs typeface="Times New Roman"/>
                </a:rPr>
                <a:t> </a:t>
              </a:r>
              <a:r>
                <a:rPr lang="it-IT" sz="1000" kern="100" dirty="0" err="1">
                  <a:latin typeface="Century Gothic"/>
                  <a:ea typeface="Times New Roman" panose="02020603050405020304" pitchFamily="18" charset="0"/>
                  <a:cs typeface="Times New Roman"/>
                </a:rPr>
                <a:t>Agronomist</a:t>
              </a:r>
              <a:r>
                <a:rPr lang="it-IT" sz="1000" kern="100" dirty="0">
                  <a:latin typeface="Century Gothic"/>
                  <a:ea typeface="Times New Roman" panose="02020603050405020304" pitchFamily="18" charset="0"/>
                  <a:cs typeface="Times New Roman"/>
                </a:rPr>
                <a:t> </a:t>
              </a:r>
              <a:r>
                <a:rPr lang="it-IT" sz="1000" kern="100" dirty="0" err="1">
                  <a:latin typeface="Century Gothic"/>
                  <a:ea typeface="Times New Roman" panose="02020603050405020304" pitchFamily="18" charset="0"/>
                  <a:cs typeface="Times New Roman"/>
                </a:rPr>
                <a:t>Cultifutura</a:t>
              </a:r>
              <a:endParaRPr lang="it-IT" sz="1000" kern="100" dirty="0">
                <a:latin typeface="Century Gothic"/>
                <a:ea typeface="Times New Roman" panose="02020603050405020304" pitchFamily="18" charset="0"/>
                <a:cs typeface="Times New Roman"/>
              </a:endParaRPr>
            </a:p>
            <a:p>
              <a:pPr marL="171450" indent="-171450">
                <a:spcAft>
                  <a:spcPts val="300"/>
                </a:spcAft>
                <a:buFont typeface="Wingdings" panose="05000000000000000000" pitchFamily="2" charset="2"/>
                <a:buChar char="§"/>
              </a:pPr>
              <a:r>
                <a:rPr lang="it-IT" sz="1000" dirty="0">
                  <a:latin typeface="Century Gothic" panose="020B0502020202020204" pitchFamily="34" charset="0"/>
                </a:rPr>
                <a:t>Come trasformare in carriera la propria passione</a:t>
              </a:r>
              <a:br>
                <a:rPr lang="it-IT" sz="1000" dirty="0">
                  <a:latin typeface="Century Gothic" panose="020B0502020202020204" pitchFamily="34" charset="0"/>
                </a:rPr>
              </a:b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Antonello </a:t>
              </a:r>
              <a:r>
                <a:rPr lang="it-IT" sz="1000" u="sng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NAKHLEH</a:t>
              </a: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, </a:t>
              </a:r>
              <a:r>
                <a:rPr lang="it-IT" sz="1000" dirty="0">
                  <a:latin typeface="Century Gothic" panose="020B0502020202020204" pitchFamily="34" charset="0"/>
                  <a:ea typeface="Calibri" panose="020F0502020204030204" pitchFamily="34" charset="0"/>
                </a:rPr>
                <a:t>Istruttore, Formatore, Allevatore, Coadiutore e Redattore in ambito </a:t>
              </a:r>
              <a:r>
                <a:rPr lang="it-IT" sz="1000" dirty="0" err="1">
                  <a:latin typeface="Century Gothic" panose="020B0502020202020204" pitchFamily="34" charset="0"/>
                  <a:ea typeface="Calibri" panose="020F0502020204030204" pitchFamily="34" charset="0"/>
                </a:rPr>
                <a:t>cinotecnico</a:t>
              </a:r>
              <a:r>
                <a:rPr lang="it-IT" sz="1000" dirty="0">
                  <a:latin typeface="Century Gothic" panose="020B0502020202020204" pitchFamily="34" charset="0"/>
                  <a:ea typeface="Calibri" panose="020F0502020204030204" pitchFamily="34" charset="0"/>
                </a:rPr>
                <a:t> </a:t>
              </a:r>
              <a:r>
                <a:rPr lang="it-IT" sz="1000" dirty="0" err="1">
                  <a:latin typeface="Century Gothic" panose="020B0502020202020204" pitchFamily="34" charset="0"/>
                  <a:ea typeface="Calibri" panose="020F0502020204030204" pitchFamily="34" charset="0"/>
                </a:rPr>
                <a:t>hEllo</a:t>
              </a:r>
              <a:r>
                <a:rPr lang="it-IT" sz="1000" dirty="0">
                  <a:latin typeface="Century Gothic" panose="020B0502020202020204" pitchFamily="34" charset="0"/>
                  <a:ea typeface="Calibri" panose="020F0502020204030204" pitchFamily="34" charset="0"/>
                </a:rPr>
                <a:t> dog cinofilia</a:t>
              </a:r>
            </a:p>
            <a:p>
              <a:pPr marL="171450" indent="-171450">
                <a:spcAft>
                  <a:spcPts val="300"/>
                </a:spcAft>
                <a:buFont typeface="Wingdings" panose="05000000000000000000" pitchFamily="2" charset="2"/>
                <a:buChar char="§"/>
              </a:pPr>
              <a:r>
                <a:rPr lang="it-IT" sz="1000" dirty="0">
                  <a:ea typeface="Calibri" panose="020F0502020204030204" pitchFamily="34" charset="0"/>
                </a:rPr>
                <a:t>Il ruolo cruciale e trasversale delle Competenze Digitali </a:t>
              </a:r>
            </a:p>
            <a:p>
              <a:pPr>
                <a:spcAft>
                  <a:spcPts val="300"/>
                </a:spcAft>
              </a:pPr>
              <a:r>
                <a:rPr lang="it-IT" sz="1000" dirty="0">
                  <a:ea typeface="Calibri" panose="020F0502020204030204" pitchFamily="34" charset="0"/>
                </a:rPr>
                <a:t>     Veronica </a:t>
              </a:r>
              <a:r>
                <a:rPr lang="it-IT" sz="1000" u="sng" dirty="0">
                  <a:ea typeface="Calibri" panose="020F0502020204030204" pitchFamily="34" charset="0"/>
                </a:rPr>
                <a:t>CIVIERO</a:t>
              </a:r>
              <a:r>
                <a:rPr lang="it-IT" sz="1000" dirty="0">
                  <a:ea typeface="Calibri" panose="020F0502020204030204" pitchFamily="34" charset="0"/>
                </a:rPr>
                <a:t>, Founder Value &amp; Care</a:t>
              </a:r>
            </a:p>
            <a:p>
              <a:pPr>
                <a:spcAft>
                  <a:spcPts val="300"/>
                </a:spcAft>
              </a:pPr>
              <a:endParaRPr lang="it-IT" sz="1000" u="sng" dirty="0">
                <a:latin typeface="Century Gothic" panose="020B0502020202020204" pitchFamily="34" charset="0"/>
                <a:ea typeface="Calibri" panose="020F0502020204030204" pitchFamily="34" charset="0"/>
              </a:endParaRPr>
            </a:p>
            <a:p>
              <a:pPr>
                <a:spcAft>
                  <a:spcPts val="300"/>
                </a:spcAft>
              </a:pPr>
              <a:endParaRPr lang="it-IT" sz="1000" kern="0" dirty="0">
                <a:solidFill>
                  <a:srgbClr val="000000"/>
                </a:solidFill>
                <a:latin typeface="Century Gothic"/>
                <a:ea typeface="Times New Roman" panose="02020603050405020304" pitchFamily="18" charset="0"/>
                <a:cs typeface="Calibri"/>
              </a:endParaRPr>
            </a:p>
          </p:txBody>
        </p:sp>
      </p:grpSp>
      <p:grpSp>
        <p:nvGrpSpPr>
          <p:cNvPr id="27" name="Group 28">
            <a:extLst>
              <a:ext uri="{FF2B5EF4-FFF2-40B4-BE49-F238E27FC236}">
                <a16:creationId xmlns:a16="http://schemas.microsoft.com/office/drawing/2014/main" id="{9E9EE956-8519-1D83-C7EC-384CFC4BFCB0}"/>
              </a:ext>
            </a:extLst>
          </p:cNvPr>
          <p:cNvGrpSpPr/>
          <p:nvPr/>
        </p:nvGrpSpPr>
        <p:grpSpPr>
          <a:xfrm>
            <a:off x="211882" y="1195758"/>
            <a:ext cx="5043560" cy="1169551"/>
            <a:chOff x="555815" y="2005596"/>
            <a:chExt cx="6145798" cy="1559410"/>
          </a:xfrm>
        </p:grpSpPr>
        <p:sp>
          <p:nvSpPr>
            <p:cNvPr id="28" name="TextBox 39">
              <a:extLst>
                <a:ext uri="{FF2B5EF4-FFF2-40B4-BE49-F238E27FC236}">
                  <a16:creationId xmlns:a16="http://schemas.microsoft.com/office/drawing/2014/main" id="{C90407F7-F972-6424-DD39-02232499D800}"/>
                </a:ext>
              </a:extLst>
            </p:cNvPr>
            <p:cNvSpPr txBox="1"/>
            <p:nvPr/>
          </p:nvSpPr>
          <p:spPr>
            <a:xfrm>
              <a:off x="555815" y="2144338"/>
              <a:ext cx="809152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>
                  <a:latin typeface="Century Gothic" panose="020B0502020202020204" pitchFamily="34" charset="0"/>
                </a:rPr>
                <a:t>16:00</a:t>
              </a:r>
            </a:p>
            <a:p>
              <a:r>
                <a:rPr lang="it-IT" sz="1000" b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5 min</a:t>
              </a:r>
            </a:p>
          </p:txBody>
        </p:sp>
        <p:sp>
          <p:nvSpPr>
            <p:cNvPr id="29" name="TextBox 40">
              <a:extLst>
                <a:ext uri="{FF2B5EF4-FFF2-40B4-BE49-F238E27FC236}">
                  <a16:creationId xmlns:a16="http://schemas.microsoft.com/office/drawing/2014/main" id="{3A28DFDD-9F38-15BD-9851-FE3DAA4B4945}"/>
                </a:ext>
              </a:extLst>
            </p:cNvPr>
            <p:cNvSpPr txBox="1"/>
            <p:nvPr/>
          </p:nvSpPr>
          <p:spPr>
            <a:xfrm>
              <a:off x="1205869" y="2005596"/>
              <a:ext cx="5495744" cy="155941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it-IT" sz="1000" b="1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Saluti istituzionali </a:t>
              </a:r>
            </a:p>
            <a:p>
              <a:r>
                <a:rPr lang="it-IT" sz="1000" dirty="0">
                  <a:latin typeface="Century Gothic"/>
                  <a:cs typeface="Arial"/>
                </a:rPr>
                <a:t>Elisabetta </a:t>
              </a:r>
              <a:r>
                <a:rPr lang="it-IT" sz="1000" u="sng" dirty="0">
                  <a:latin typeface="Century Gothic"/>
                  <a:cs typeface="Arial"/>
                </a:rPr>
                <a:t>BONVINO</a:t>
              </a:r>
              <a:r>
                <a:rPr lang="it-IT" sz="1000" dirty="0">
                  <a:latin typeface="Century Gothic"/>
                  <a:cs typeface="Arial"/>
                </a:rPr>
                <a:t>, Prorettrice con Delega per le attività didattiche Università Roma Tre</a:t>
              </a:r>
            </a:p>
            <a:p>
              <a:r>
                <a:rPr lang="it-IT" sz="1000" dirty="0">
                  <a:latin typeface="Century Gothic"/>
                  <a:cs typeface="Arial"/>
                </a:rPr>
                <a:t>Elisa </a:t>
              </a:r>
              <a:r>
                <a:rPr lang="it-IT" sz="1000" u="sng" dirty="0">
                  <a:latin typeface="Century Gothic"/>
                  <a:cs typeface="Arial"/>
                </a:rPr>
                <a:t>ZAMBITO MARSALA</a:t>
              </a:r>
              <a:r>
                <a:rPr lang="it-IT" sz="1000" dirty="0">
                  <a:latin typeface="Century Gothic"/>
                  <a:cs typeface="Arial"/>
                </a:rPr>
                <a:t>, Responsabile </a:t>
              </a:r>
              <a:r>
                <a:rPr lang="it-IT" sz="1000" dirty="0" err="1">
                  <a:latin typeface="Century Gothic"/>
                  <a:cs typeface="Arial"/>
                </a:rPr>
                <a:t>Education</a:t>
              </a:r>
              <a:r>
                <a:rPr lang="it-IT" sz="1000" dirty="0">
                  <a:latin typeface="Century Gothic"/>
                  <a:cs typeface="Arial"/>
                </a:rPr>
                <a:t> </a:t>
              </a:r>
              <a:r>
                <a:rPr lang="it-IT" sz="1000" dirty="0" err="1">
                  <a:latin typeface="Century Gothic"/>
                  <a:cs typeface="Arial"/>
                </a:rPr>
                <a:t>Ecosystem</a:t>
              </a:r>
              <a:r>
                <a:rPr lang="it-IT" sz="1000" dirty="0">
                  <a:latin typeface="Century Gothic"/>
                  <a:cs typeface="Arial"/>
                </a:rPr>
                <a:t> and Global  Value Programs Intesa Sanpaolo</a:t>
              </a:r>
              <a:endParaRPr lang="it-IT" dirty="0"/>
            </a:p>
            <a:p>
              <a:endParaRPr lang="it-IT" sz="1000" dirty="0">
                <a:latin typeface="Century Gothic"/>
                <a:cs typeface="Arial"/>
              </a:endParaRPr>
            </a:p>
            <a:p>
              <a:endParaRPr lang="it-IT" sz="1000" dirty="0">
                <a:latin typeface="Century Gothic"/>
                <a:cs typeface="Arial"/>
              </a:endParaRPr>
            </a:p>
          </p:txBody>
        </p:sp>
      </p:grpSp>
      <p:grpSp>
        <p:nvGrpSpPr>
          <p:cNvPr id="30" name="Group 43">
            <a:extLst>
              <a:ext uri="{FF2B5EF4-FFF2-40B4-BE49-F238E27FC236}">
                <a16:creationId xmlns:a16="http://schemas.microsoft.com/office/drawing/2014/main" id="{7B939349-99A7-AA0E-D0D9-D85241E8BB87}"/>
              </a:ext>
            </a:extLst>
          </p:cNvPr>
          <p:cNvGrpSpPr/>
          <p:nvPr/>
        </p:nvGrpSpPr>
        <p:grpSpPr>
          <a:xfrm>
            <a:off x="215187" y="1909599"/>
            <a:ext cx="5232149" cy="565873"/>
            <a:chOff x="304493" y="2718728"/>
            <a:chExt cx="6976200" cy="754494"/>
          </a:xfrm>
        </p:grpSpPr>
        <p:sp>
          <p:nvSpPr>
            <p:cNvPr id="36" name="TextBox 44">
              <a:extLst>
                <a:ext uri="{FF2B5EF4-FFF2-40B4-BE49-F238E27FC236}">
                  <a16:creationId xmlns:a16="http://schemas.microsoft.com/office/drawing/2014/main" id="{DB4B36B2-B6D6-447D-E752-9A46F137F096}"/>
                </a:ext>
              </a:extLst>
            </p:cNvPr>
            <p:cNvSpPr txBox="1"/>
            <p:nvPr/>
          </p:nvSpPr>
          <p:spPr>
            <a:xfrm>
              <a:off x="304493" y="2718728"/>
              <a:ext cx="746403" cy="533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>
                  <a:latin typeface="Century Gothic" panose="020B0502020202020204" pitchFamily="34" charset="0"/>
                </a:rPr>
                <a:t>16:05</a:t>
              </a:r>
            </a:p>
            <a:p>
              <a:r>
                <a:rPr lang="it-IT" sz="1000" b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7 min</a:t>
              </a:r>
            </a:p>
          </p:txBody>
        </p:sp>
        <p:sp>
          <p:nvSpPr>
            <p:cNvPr id="37" name="TextBox 45">
              <a:extLst>
                <a:ext uri="{FF2B5EF4-FFF2-40B4-BE49-F238E27FC236}">
                  <a16:creationId xmlns:a16="http://schemas.microsoft.com/office/drawing/2014/main" id="{C706AF20-DC51-E4F4-F226-DED4BCEB8A61}"/>
                </a:ext>
              </a:extLst>
            </p:cNvPr>
            <p:cNvSpPr txBox="1"/>
            <p:nvPr/>
          </p:nvSpPr>
          <p:spPr>
            <a:xfrm>
              <a:off x="973056" y="2734561"/>
              <a:ext cx="6307637" cy="738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kern="0">
                  <a:latin typeface="Century Gothic" panose="020B0502020202020204" pitchFamily="34" charset="0"/>
                  <a:cs typeface="Calibri" panose="020F0502020204030204" pitchFamily="34" charset="0"/>
                </a:rPr>
                <a:t>Trend globali – Il valore delle nuove economie e delle sfide globali</a:t>
              </a:r>
            </a:p>
            <a:p>
              <a:r>
                <a:rPr lang="it-IT" sz="1000" kern="0">
                  <a:latin typeface="Century Gothic" panose="020B0502020202020204" pitchFamily="34" charset="0"/>
                  <a:cs typeface="Calibri" panose="020F0502020204030204" pitchFamily="34" charset="0"/>
                </a:rPr>
                <a:t>Elisa </a:t>
              </a:r>
              <a:r>
                <a:rPr lang="it-IT" sz="1000" u="sng" kern="0">
                  <a:latin typeface="Century Gothic" panose="020B0502020202020204" pitchFamily="34" charset="0"/>
                  <a:cs typeface="Calibri" panose="020F0502020204030204" pitchFamily="34" charset="0"/>
                </a:rPr>
                <a:t>ZAMBITO MARSALA</a:t>
              </a:r>
              <a:r>
                <a:rPr lang="it-IT" sz="1000" kern="0">
                  <a:latin typeface="Century Gothic" panose="020B0502020202020204" pitchFamily="34" charset="0"/>
                  <a:cs typeface="Calibri" panose="020F0502020204030204" pitchFamily="34" charset="0"/>
                </a:rPr>
                <a:t>, Responsabile Education Ecosystem and Global Value Programs Intesa Sanpaolo   </a:t>
              </a:r>
            </a:p>
          </p:txBody>
        </p:sp>
      </p:grpSp>
      <p:grpSp>
        <p:nvGrpSpPr>
          <p:cNvPr id="38" name="Group 46">
            <a:extLst>
              <a:ext uri="{FF2B5EF4-FFF2-40B4-BE49-F238E27FC236}">
                <a16:creationId xmlns:a16="http://schemas.microsoft.com/office/drawing/2014/main" id="{8A75CCA6-B9CC-E493-D194-331772AA3A42}"/>
              </a:ext>
            </a:extLst>
          </p:cNvPr>
          <p:cNvGrpSpPr/>
          <p:nvPr/>
        </p:nvGrpSpPr>
        <p:grpSpPr>
          <a:xfrm>
            <a:off x="163524" y="2403096"/>
            <a:ext cx="5164712" cy="424834"/>
            <a:chOff x="177141" y="3355345"/>
            <a:chExt cx="5419341" cy="566446"/>
          </a:xfrm>
        </p:grpSpPr>
        <p:sp>
          <p:nvSpPr>
            <p:cNvPr id="39" name="TextBox 47">
              <a:extLst>
                <a:ext uri="{FF2B5EF4-FFF2-40B4-BE49-F238E27FC236}">
                  <a16:creationId xmlns:a16="http://schemas.microsoft.com/office/drawing/2014/main" id="{4CA91FFB-20C8-96F1-0184-189DAB9E872E}"/>
                </a:ext>
              </a:extLst>
            </p:cNvPr>
            <p:cNvSpPr txBox="1"/>
            <p:nvPr/>
          </p:nvSpPr>
          <p:spPr>
            <a:xfrm>
              <a:off x="177141" y="3388310"/>
              <a:ext cx="851140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>
                  <a:latin typeface="Century Gothic" panose="020B0502020202020204" pitchFamily="34" charset="0"/>
                </a:rPr>
                <a:t>16:12</a:t>
              </a:r>
            </a:p>
            <a:p>
              <a:r>
                <a:rPr lang="it-IT" sz="1000" b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5 min</a:t>
              </a:r>
            </a:p>
          </p:txBody>
        </p:sp>
        <p:sp>
          <p:nvSpPr>
            <p:cNvPr id="40" name="TextBox 48">
              <a:extLst>
                <a:ext uri="{FF2B5EF4-FFF2-40B4-BE49-F238E27FC236}">
                  <a16:creationId xmlns:a16="http://schemas.microsoft.com/office/drawing/2014/main" id="{5801DFD3-9224-DD4A-8DD3-86DA69D5FDFC}"/>
                </a:ext>
              </a:extLst>
            </p:cNvPr>
            <p:cNvSpPr txBox="1"/>
            <p:nvPr/>
          </p:nvSpPr>
          <p:spPr>
            <a:xfrm>
              <a:off x="810227" y="3355345"/>
              <a:ext cx="4786255" cy="533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t-IT" sz="1000" b="1" kern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Attività interattiva – </a:t>
              </a:r>
              <a:r>
                <a:rPr lang="it-IT" sz="1000" b="1" ker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Mentimeter</a:t>
              </a:r>
              <a:br>
                <a:rPr lang="it-IT" sz="1000" b="1" kern="0">
                  <a:solidFill>
                    <a:schemeClr val="tx2">
                      <a:lumMod val="60000"/>
                      <a:lumOff val="40000"/>
                    </a:schemeClr>
                  </a:solidFill>
                  <a:highlight>
                    <a:srgbClr val="FFFF00"/>
                  </a:highlight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</a:br>
              <a:r>
                <a:rPr lang="it-IT" sz="1000" kern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Elia </a:t>
              </a:r>
              <a:r>
                <a:rPr lang="it-IT" sz="1000" u="sng" kern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BOMBARDELLI</a:t>
              </a:r>
              <a:r>
                <a:rPr lang="it-IT" sz="1000" kern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, Content Creator e Docente di Matematica</a:t>
              </a:r>
            </a:p>
          </p:txBody>
        </p:sp>
      </p:grpSp>
      <p:grpSp>
        <p:nvGrpSpPr>
          <p:cNvPr id="41" name="Group 4">
            <a:extLst>
              <a:ext uri="{FF2B5EF4-FFF2-40B4-BE49-F238E27FC236}">
                <a16:creationId xmlns:a16="http://schemas.microsoft.com/office/drawing/2014/main" id="{54F599ED-31FA-69DC-EAE4-DB14A2015B0A}"/>
              </a:ext>
            </a:extLst>
          </p:cNvPr>
          <p:cNvGrpSpPr/>
          <p:nvPr/>
        </p:nvGrpSpPr>
        <p:grpSpPr>
          <a:xfrm>
            <a:off x="245504" y="3460026"/>
            <a:ext cx="5140309" cy="553998"/>
            <a:chOff x="425888" y="3344339"/>
            <a:chExt cx="4223129" cy="553998"/>
          </a:xfrm>
        </p:grpSpPr>
        <p:sp>
          <p:nvSpPr>
            <p:cNvPr id="42" name="TextBox 50">
              <a:extLst>
                <a:ext uri="{FF2B5EF4-FFF2-40B4-BE49-F238E27FC236}">
                  <a16:creationId xmlns:a16="http://schemas.microsoft.com/office/drawing/2014/main" id="{80857878-82C3-00D5-FB3B-CE94A08A22D6}"/>
                </a:ext>
              </a:extLst>
            </p:cNvPr>
            <p:cNvSpPr txBox="1"/>
            <p:nvPr/>
          </p:nvSpPr>
          <p:spPr>
            <a:xfrm>
              <a:off x="425888" y="3362700"/>
              <a:ext cx="438272" cy="40011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it-IT" sz="1000" b="1">
                  <a:latin typeface="Century Gothic" panose="020B0502020202020204" pitchFamily="34" charset="0"/>
                </a:rPr>
                <a:t>16:24</a:t>
              </a:r>
            </a:p>
            <a:p>
              <a:r>
                <a:rPr lang="it-IT" sz="1000" b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/>
                  <a:ea typeface="MS PGothic"/>
                </a:rPr>
                <a:t>7 min</a:t>
              </a:r>
              <a:endParaRPr lang="it-IT" sz="1000" b="1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3" name="TextBox 51">
              <a:extLst>
                <a:ext uri="{FF2B5EF4-FFF2-40B4-BE49-F238E27FC236}">
                  <a16:creationId xmlns:a16="http://schemas.microsoft.com/office/drawing/2014/main" id="{9755BEEA-05CC-D665-3AF5-6054DD92C26C}"/>
                </a:ext>
              </a:extLst>
            </p:cNvPr>
            <p:cNvSpPr txBox="1"/>
            <p:nvPr/>
          </p:nvSpPr>
          <p:spPr>
            <a:xfrm>
              <a:off x="834154" y="3344339"/>
              <a:ext cx="381486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t-IT" sz="1000" b="1" kern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Le Competenze chiave necessarie per affrontare le sfide del futuro</a:t>
              </a:r>
              <a:br>
                <a:rPr lang="it-IT" sz="1000" b="1" kern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</a:br>
              <a:r>
                <a:rPr lang="it-IT" sz="1000" kern="0">
                  <a:latin typeface="Century Gothic" panose="020B0502020202020204" pitchFamily="34" charset="0"/>
                  <a:cs typeface="Calibri" panose="020F0502020204030204" pitchFamily="34" charset="0"/>
                </a:rPr>
                <a:t>Elisa </a:t>
              </a:r>
              <a:r>
                <a:rPr lang="it-IT" sz="1000" u="sng" kern="0">
                  <a:latin typeface="Century Gothic" panose="020B0502020202020204" pitchFamily="34" charset="0"/>
                  <a:cs typeface="Calibri" panose="020F0502020204030204" pitchFamily="34" charset="0"/>
                </a:rPr>
                <a:t>ZAMBITO MARSALA</a:t>
              </a:r>
              <a:r>
                <a:rPr lang="it-IT" sz="1000" kern="0">
                  <a:latin typeface="Century Gothic" panose="020B0502020202020204" pitchFamily="34" charset="0"/>
                  <a:cs typeface="Calibri" panose="020F0502020204030204" pitchFamily="34" charset="0"/>
                </a:rPr>
                <a:t>, Responsabile Education Ecosystem and Global Value Programs Intesa Sanpaolo</a:t>
              </a:r>
            </a:p>
          </p:txBody>
        </p:sp>
      </p:grpSp>
      <p:cxnSp>
        <p:nvCxnSpPr>
          <p:cNvPr id="44" name="Straight Connector 55">
            <a:extLst>
              <a:ext uri="{FF2B5EF4-FFF2-40B4-BE49-F238E27FC236}">
                <a16:creationId xmlns:a16="http://schemas.microsoft.com/office/drawing/2014/main" id="{42D2F4A0-26B2-06A9-3875-7B378435F461}"/>
              </a:ext>
            </a:extLst>
          </p:cNvPr>
          <p:cNvCxnSpPr>
            <a:cxnSpLocks/>
          </p:cNvCxnSpPr>
          <p:nvPr/>
        </p:nvCxnSpPr>
        <p:spPr>
          <a:xfrm>
            <a:off x="5724514" y="1722972"/>
            <a:ext cx="0" cy="3910997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grpSp>
        <p:nvGrpSpPr>
          <p:cNvPr id="45" name="Group 2">
            <a:extLst>
              <a:ext uri="{FF2B5EF4-FFF2-40B4-BE49-F238E27FC236}">
                <a16:creationId xmlns:a16="http://schemas.microsoft.com/office/drawing/2014/main" id="{9C5CC3AF-D650-3CAD-F82A-403BBF2B5ED3}"/>
              </a:ext>
            </a:extLst>
          </p:cNvPr>
          <p:cNvGrpSpPr/>
          <p:nvPr/>
        </p:nvGrpSpPr>
        <p:grpSpPr>
          <a:xfrm>
            <a:off x="5852531" y="2983080"/>
            <a:ext cx="4738539" cy="806418"/>
            <a:chOff x="4620212" y="3729026"/>
            <a:chExt cx="4683062" cy="806418"/>
          </a:xfrm>
        </p:grpSpPr>
        <p:sp>
          <p:nvSpPr>
            <p:cNvPr id="46" name="TextBox 18">
              <a:extLst>
                <a:ext uri="{FF2B5EF4-FFF2-40B4-BE49-F238E27FC236}">
                  <a16:creationId xmlns:a16="http://schemas.microsoft.com/office/drawing/2014/main" id="{9E9CB539-74F0-DD06-0CA1-B2A5FA37BD8F}"/>
                </a:ext>
              </a:extLst>
            </p:cNvPr>
            <p:cNvSpPr txBox="1"/>
            <p:nvPr/>
          </p:nvSpPr>
          <p:spPr>
            <a:xfrm>
              <a:off x="4620212" y="4135334"/>
              <a:ext cx="6068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>
                  <a:latin typeface="Century Gothic" panose="020B0502020202020204" pitchFamily="34" charset="0"/>
                </a:rPr>
                <a:t>17:23</a:t>
              </a:r>
            </a:p>
            <a:p>
              <a:r>
                <a:rPr lang="it-IT" sz="10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5 min</a:t>
              </a:r>
            </a:p>
          </p:txBody>
        </p:sp>
        <p:sp>
          <p:nvSpPr>
            <p:cNvPr id="47" name="TextBox 23">
              <a:extLst>
                <a:ext uri="{FF2B5EF4-FFF2-40B4-BE49-F238E27FC236}">
                  <a16:creationId xmlns:a16="http://schemas.microsoft.com/office/drawing/2014/main" id="{B183A1E0-4601-0C7E-F73C-A93D0027395B}"/>
                </a:ext>
              </a:extLst>
            </p:cNvPr>
            <p:cNvSpPr txBox="1"/>
            <p:nvPr/>
          </p:nvSpPr>
          <p:spPr>
            <a:xfrm>
              <a:off x="5173960" y="3729026"/>
              <a:ext cx="4129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t-IT" sz="1000" b="1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Premiazione</a:t>
              </a:r>
              <a:r>
                <a:rPr lang="it-IT" sz="1000" b="1" dirty="0">
                  <a:latin typeface="Century Gothic"/>
                  <a:ea typeface="Century Gothic"/>
                  <a:cs typeface="Century Gothic"/>
                  <a:sym typeface="Century Gothic"/>
                </a:rPr>
                <a:t> </a:t>
              </a:r>
              <a:r>
                <a:rPr lang="it-IT" sz="1000" b="1" dirty="0" err="1">
                  <a:latin typeface="Century Gothic"/>
                  <a:sym typeface="Century Gothic"/>
                </a:rPr>
                <a:t>Mentimeter</a:t>
              </a:r>
              <a:br>
                <a:rPr lang="it-IT" sz="1000" b="1" kern="0" dirty="0">
                  <a:highlight>
                    <a:srgbClr val="FFFF00"/>
                  </a:highlight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</a:b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Elia </a:t>
              </a:r>
              <a:r>
                <a:rPr lang="it-IT" sz="1000" u="sng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BOMBARDELLI</a:t>
              </a: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, Content Creator e Docente di Matematica</a:t>
              </a:r>
              <a:endParaRPr lang="it-IT" sz="1000" u="sng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48" name="TextBox 50">
            <a:extLst>
              <a:ext uri="{FF2B5EF4-FFF2-40B4-BE49-F238E27FC236}">
                <a16:creationId xmlns:a16="http://schemas.microsoft.com/office/drawing/2014/main" id="{BC9A92D4-7F2D-79C0-0F83-0682A68F445C}"/>
              </a:ext>
            </a:extLst>
          </p:cNvPr>
          <p:cNvSpPr txBox="1"/>
          <p:nvPr/>
        </p:nvSpPr>
        <p:spPr>
          <a:xfrm>
            <a:off x="241014" y="4096587"/>
            <a:ext cx="60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>
                <a:latin typeface="Century Gothic" panose="020B0502020202020204" pitchFamily="34" charset="0"/>
              </a:rPr>
              <a:t>16:31</a:t>
            </a:r>
          </a:p>
          <a:p>
            <a:r>
              <a:rPr lang="it-IT" sz="1000" b="1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7 min</a:t>
            </a:r>
            <a:r>
              <a:rPr lang="it-IT" sz="1000" b="1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49" name="TextBox 27">
            <a:extLst>
              <a:ext uri="{FF2B5EF4-FFF2-40B4-BE49-F238E27FC236}">
                <a16:creationId xmlns:a16="http://schemas.microsoft.com/office/drawing/2014/main" id="{879AC6AB-6FEF-FB1E-51DA-E88D485E8C1A}"/>
              </a:ext>
            </a:extLst>
          </p:cNvPr>
          <p:cNvSpPr txBox="1"/>
          <p:nvPr/>
        </p:nvSpPr>
        <p:spPr>
          <a:xfrm>
            <a:off x="742437" y="4088648"/>
            <a:ext cx="43392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it-IT" sz="1000" b="1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Soft Skills – superare i propri limiti e trovare nuovi approcci per raggiungere risultati di successo</a:t>
            </a:r>
            <a:br>
              <a:rPr lang="it-IT" sz="1000" b="1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1000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Daniele </a:t>
            </a:r>
            <a:r>
              <a:rPr lang="it-IT" sz="1000" u="sng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CASSIOLI</a:t>
            </a:r>
            <a:r>
              <a:rPr lang="it-IT" sz="1000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Atleta Paralimpico di Sci Nautico</a:t>
            </a:r>
          </a:p>
        </p:txBody>
      </p:sp>
      <p:grpSp>
        <p:nvGrpSpPr>
          <p:cNvPr id="50" name="Group 24">
            <a:extLst>
              <a:ext uri="{FF2B5EF4-FFF2-40B4-BE49-F238E27FC236}">
                <a16:creationId xmlns:a16="http://schemas.microsoft.com/office/drawing/2014/main" id="{BDB7097D-1EE7-9163-4971-432DBC01BFF0}"/>
              </a:ext>
            </a:extLst>
          </p:cNvPr>
          <p:cNvGrpSpPr/>
          <p:nvPr/>
        </p:nvGrpSpPr>
        <p:grpSpPr>
          <a:xfrm>
            <a:off x="5844847" y="2606558"/>
            <a:ext cx="5373191" cy="783888"/>
            <a:chOff x="253458" y="4338536"/>
            <a:chExt cx="4059824" cy="783888"/>
          </a:xfrm>
        </p:grpSpPr>
        <p:sp>
          <p:nvSpPr>
            <p:cNvPr id="51" name="TextBox 26">
              <a:extLst>
                <a:ext uri="{FF2B5EF4-FFF2-40B4-BE49-F238E27FC236}">
                  <a16:creationId xmlns:a16="http://schemas.microsoft.com/office/drawing/2014/main" id="{C1E44ABE-C236-57F6-117D-FBED9C343587}"/>
                </a:ext>
              </a:extLst>
            </p:cNvPr>
            <p:cNvSpPr txBox="1"/>
            <p:nvPr/>
          </p:nvSpPr>
          <p:spPr>
            <a:xfrm>
              <a:off x="253458" y="4722314"/>
              <a:ext cx="4639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>
                  <a:latin typeface="Century Gothic" panose="020B0502020202020204" pitchFamily="34" charset="0"/>
                </a:rPr>
                <a:t>17:18</a:t>
              </a:r>
            </a:p>
            <a:p>
              <a:r>
                <a:rPr lang="it-IT" sz="10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5 min</a:t>
              </a:r>
            </a:p>
          </p:txBody>
        </p:sp>
        <p:sp>
          <p:nvSpPr>
            <p:cNvPr id="52" name="TextBox 29">
              <a:extLst>
                <a:ext uri="{FF2B5EF4-FFF2-40B4-BE49-F238E27FC236}">
                  <a16:creationId xmlns:a16="http://schemas.microsoft.com/office/drawing/2014/main" id="{CAFFB3DD-8286-1774-591F-AF65F240F67E}"/>
                </a:ext>
              </a:extLst>
            </p:cNvPr>
            <p:cNvSpPr txBox="1"/>
            <p:nvPr/>
          </p:nvSpPr>
          <p:spPr>
            <a:xfrm>
              <a:off x="697535" y="4338536"/>
              <a:ext cx="36157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t-IT" sz="1000" b="1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Attività interattiva – </a:t>
              </a:r>
              <a:r>
                <a:rPr lang="it-IT" sz="1000" b="1" kern="0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Mentimeter</a:t>
              </a:r>
              <a:br>
                <a:rPr lang="it-IT" sz="1000" b="1" kern="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</a:b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Elia </a:t>
              </a:r>
              <a:r>
                <a:rPr lang="it-IT" sz="1000" u="sng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BOMBARDELLI</a:t>
              </a: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, Content Creator e Docente di Matematica</a:t>
              </a:r>
            </a:p>
          </p:txBody>
        </p:sp>
      </p:grpSp>
      <p:grpSp>
        <p:nvGrpSpPr>
          <p:cNvPr id="53" name="Group 46">
            <a:extLst>
              <a:ext uri="{FF2B5EF4-FFF2-40B4-BE49-F238E27FC236}">
                <a16:creationId xmlns:a16="http://schemas.microsoft.com/office/drawing/2014/main" id="{57CA4ED7-229B-D07B-BDD0-21240CB37220}"/>
              </a:ext>
            </a:extLst>
          </p:cNvPr>
          <p:cNvGrpSpPr/>
          <p:nvPr/>
        </p:nvGrpSpPr>
        <p:grpSpPr>
          <a:xfrm>
            <a:off x="248415" y="2831806"/>
            <a:ext cx="5237985" cy="553998"/>
            <a:chOff x="619981" y="3292216"/>
            <a:chExt cx="5932661" cy="738662"/>
          </a:xfrm>
        </p:grpSpPr>
        <p:sp>
          <p:nvSpPr>
            <p:cNvPr id="54" name="TextBox 47">
              <a:extLst>
                <a:ext uri="{FF2B5EF4-FFF2-40B4-BE49-F238E27FC236}">
                  <a16:creationId xmlns:a16="http://schemas.microsoft.com/office/drawing/2014/main" id="{858AA16A-FE50-F231-C2A9-B09B74DAD3B4}"/>
                </a:ext>
              </a:extLst>
            </p:cNvPr>
            <p:cNvSpPr txBox="1"/>
            <p:nvPr/>
          </p:nvSpPr>
          <p:spPr>
            <a:xfrm>
              <a:off x="619981" y="3319555"/>
              <a:ext cx="851140" cy="5334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>
                  <a:latin typeface="Century Gothic" panose="020B0502020202020204" pitchFamily="34" charset="0"/>
                </a:rPr>
                <a:t>16:17</a:t>
              </a:r>
            </a:p>
            <a:p>
              <a:r>
                <a:rPr lang="it-IT" sz="1000" b="1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7 min</a:t>
              </a:r>
            </a:p>
          </p:txBody>
        </p:sp>
        <p:sp>
          <p:nvSpPr>
            <p:cNvPr id="56" name="TextBox 48">
              <a:extLst>
                <a:ext uri="{FF2B5EF4-FFF2-40B4-BE49-F238E27FC236}">
                  <a16:creationId xmlns:a16="http://schemas.microsoft.com/office/drawing/2014/main" id="{6A64FC95-97FD-AAB5-E545-A6DDDF2234C8}"/>
                </a:ext>
              </a:extLst>
            </p:cNvPr>
            <p:cNvSpPr txBox="1"/>
            <p:nvPr/>
          </p:nvSpPr>
          <p:spPr>
            <a:xfrm>
              <a:off x="890798" y="3292216"/>
              <a:ext cx="5661844" cy="7386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266700">
                <a:spcAft>
                  <a:spcPts val="300"/>
                </a:spcAft>
              </a:pPr>
              <a:r>
                <a:rPr lang="it-IT" sz="1000" b="1" kern="0" dirty="0">
                  <a:latin typeface="Century Gothic"/>
                  <a:ea typeface="Times New Roman" panose="02020603050405020304" pitchFamily="18" charset="0"/>
                  <a:cs typeface="Calibri"/>
                </a:rPr>
                <a:t>Intervista – </a:t>
              </a:r>
              <a:r>
                <a:rPr lang="it-IT" sz="1000" b="1" dirty="0">
                  <a:latin typeface="Century Gothic"/>
                  <a:cs typeface="Arial"/>
                </a:rPr>
                <a:t>Intervista - Trend e Sostenibilità</a:t>
              </a:r>
              <a:br>
                <a:rPr lang="it-IT" sz="1000" b="1" kern="0" dirty="0">
                  <a:latin typeface="Century Gothic" panose="020B0502020202020204" pitchFamily="34" charset="0"/>
                  <a:cs typeface="Calibri" panose="020F0502020204030204" pitchFamily="34" charset="0"/>
                </a:rPr>
              </a:br>
              <a:r>
                <a:rPr lang="it-IT" sz="1000" dirty="0">
                  <a:latin typeface="Century Gothic"/>
                  <a:cs typeface="Arial"/>
                </a:rPr>
                <a:t>Anna Lisa</a:t>
              </a:r>
              <a:r>
                <a:rPr lang="it-IT" sz="1000" u="sng" dirty="0">
                  <a:latin typeface="Century Gothic"/>
                  <a:cs typeface="Arial"/>
                </a:rPr>
                <a:t> TOTA</a:t>
              </a:r>
              <a:r>
                <a:rPr lang="it-IT" sz="1000" dirty="0">
                  <a:latin typeface="Century Gothic"/>
                  <a:cs typeface="Arial"/>
                </a:rPr>
                <a:t>, Prorettrice Vicaria con deleghe al coordinamento delle attività di Terza Missione e alle Politiche di Genere Università Roma Tre</a:t>
              </a:r>
              <a:endParaRPr lang="it-IT" sz="1000" dirty="0">
                <a:highlight>
                  <a:srgbClr val="FFFF00"/>
                </a:highlight>
                <a:latin typeface="Century Gothic" panose="020B0502020202020204" pitchFamily="34" charset="0"/>
                <a:cs typeface="Arial"/>
              </a:endParaRPr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28BA92D0-3049-4021-D7B7-1A7FD2AE2241}"/>
              </a:ext>
            </a:extLst>
          </p:cNvPr>
          <p:cNvGrpSpPr/>
          <p:nvPr/>
        </p:nvGrpSpPr>
        <p:grpSpPr>
          <a:xfrm>
            <a:off x="263289" y="5276147"/>
            <a:ext cx="5362699" cy="943593"/>
            <a:chOff x="268344" y="3352263"/>
            <a:chExt cx="6161712" cy="1258122"/>
          </a:xfrm>
        </p:grpSpPr>
        <p:sp>
          <p:nvSpPr>
            <p:cNvPr id="60" name="TextBox 47">
              <a:extLst>
                <a:ext uri="{FF2B5EF4-FFF2-40B4-BE49-F238E27FC236}">
                  <a16:creationId xmlns:a16="http://schemas.microsoft.com/office/drawing/2014/main" id="{3110AC11-F8D1-B7C4-E230-2DA4DE932ABB}"/>
                </a:ext>
              </a:extLst>
            </p:cNvPr>
            <p:cNvSpPr txBox="1"/>
            <p:nvPr/>
          </p:nvSpPr>
          <p:spPr>
            <a:xfrm>
              <a:off x="268344" y="3352263"/>
              <a:ext cx="851140" cy="533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>
                  <a:latin typeface="Century Gothic" panose="020B0502020202020204" pitchFamily="34" charset="0"/>
                </a:rPr>
                <a:t>16:45</a:t>
              </a:r>
            </a:p>
            <a:p>
              <a:r>
                <a:rPr lang="it-IT" sz="10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7 min</a:t>
              </a:r>
            </a:p>
          </p:txBody>
        </p:sp>
        <p:sp>
          <p:nvSpPr>
            <p:cNvPr id="61" name="TextBox 48">
              <a:extLst>
                <a:ext uri="{FF2B5EF4-FFF2-40B4-BE49-F238E27FC236}">
                  <a16:creationId xmlns:a16="http://schemas.microsoft.com/office/drawing/2014/main" id="{C44F3FE9-3884-9D6F-EFDE-2B5C973CFCD8}"/>
                </a:ext>
              </a:extLst>
            </p:cNvPr>
            <p:cNvSpPr txBox="1"/>
            <p:nvPr/>
          </p:nvSpPr>
          <p:spPr>
            <a:xfrm>
              <a:off x="542923" y="3358762"/>
              <a:ext cx="5887133" cy="125162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266700">
                <a:spcAft>
                  <a:spcPts val="300"/>
                </a:spcAft>
              </a:pPr>
              <a:r>
                <a:rPr lang="it-IT" sz="1000" b="1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Intervista – La nuova frontiera della </a:t>
              </a:r>
              <a:r>
                <a:rPr lang="it-IT" sz="1000" b="1" kern="0" dirty="0" err="1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GenAI</a:t>
              </a:r>
              <a:r>
                <a:rPr lang="it-IT" sz="1000" b="1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e le competenze necessarie per governarla </a:t>
              </a:r>
            </a:p>
            <a:p>
              <a:pPr marL="266700">
                <a:spcAft>
                  <a:spcPts val="300"/>
                </a:spcAft>
              </a:pPr>
              <a:r>
                <a:rPr lang="it-IT" sz="1000" kern="0" dirty="0">
                  <a:latin typeface="Century Gothic"/>
                  <a:cs typeface="Calibri"/>
                </a:rPr>
                <a:t>Lucia </a:t>
              </a:r>
              <a:r>
                <a:rPr lang="it-IT" sz="1000" u="sng" kern="0">
                  <a:latin typeface="Century Gothic"/>
                  <a:cs typeface="Calibri"/>
                </a:rPr>
                <a:t>MARCHEGIAN</a:t>
              </a:r>
              <a:r>
                <a:rPr lang="it-IT" sz="1000" kern="0">
                  <a:latin typeface="Century Gothic"/>
                  <a:cs typeface="Calibri"/>
                </a:rPr>
                <a:t>I, Prof.ssa Ordinaria di Organizzazione Aziendale e Gestione Risorse Umane Università Roma Tre</a:t>
              </a:r>
            </a:p>
            <a:p>
              <a:pPr marL="266700">
                <a:spcAft>
                  <a:spcPts val="300"/>
                </a:spcAft>
              </a:pPr>
              <a:endParaRPr lang="it-IT" sz="1000" kern="0" dirty="0">
                <a:latin typeface="Century Gothic"/>
                <a:cs typeface="Calibri"/>
              </a:endParaRPr>
            </a:p>
          </p:txBody>
        </p:sp>
      </p:grpSp>
      <p:sp>
        <p:nvSpPr>
          <p:cNvPr id="62" name="Rettangolo 4">
            <a:extLst>
              <a:ext uri="{FF2B5EF4-FFF2-40B4-BE49-F238E27FC236}">
                <a16:creationId xmlns:a16="http://schemas.microsoft.com/office/drawing/2014/main" id="{30FFE86E-F2E8-8112-2A8E-A9DA0B497412}"/>
              </a:ext>
            </a:extLst>
          </p:cNvPr>
          <p:cNvSpPr/>
          <p:nvPr/>
        </p:nvSpPr>
        <p:spPr>
          <a:xfrm>
            <a:off x="168458" y="525748"/>
            <a:ext cx="4589170" cy="325724"/>
          </a:xfrm>
          <a:prstGeom prst="rect">
            <a:avLst/>
          </a:prstGeom>
          <a:solidFill>
            <a:srgbClr val="003A7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4935538" algn="l"/>
              </a:tabLst>
              <a:defRPr/>
            </a:pPr>
            <a:endParaRPr lang="it-IT" sz="8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145" name="Picture 6" descr="Map ">
            <a:extLst>
              <a:ext uri="{FF2B5EF4-FFF2-40B4-BE49-F238E27FC236}">
                <a16:creationId xmlns:a16="http://schemas.microsoft.com/office/drawing/2014/main" id="{D6B1A3E2-0533-B39F-81AF-6461639B2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50" y="586660"/>
            <a:ext cx="164752" cy="1647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CasellaDiTesto 8">
            <a:extLst>
              <a:ext uri="{FF2B5EF4-FFF2-40B4-BE49-F238E27FC236}">
                <a16:creationId xmlns:a16="http://schemas.microsoft.com/office/drawing/2014/main" id="{B3FB6B92-2516-15EE-BD53-CE5FA1C522F8}"/>
              </a:ext>
            </a:extLst>
          </p:cNvPr>
          <p:cNvSpPr txBox="1"/>
          <p:nvPr/>
        </p:nvSpPr>
        <p:spPr>
          <a:xfrm>
            <a:off x="413275" y="550428"/>
            <a:ext cx="258420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kern="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Calibri"/>
              </a:rPr>
              <a:t>Università Roma Tre</a:t>
            </a:r>
            <a:endParaRPr lang="it-IT" sz="1000" b="1" kern="0" dirty="0">
              <a:solidFill>
                <a:schemeClr val="bg1"/>
              </a:solidFill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153" name="CasellaDiTesto 8">
            <a:extLst>
              <a:ext uri="{FF2B5EF4-FFF2-40B4-BE49-F238E27FC236}">
                <a16:creationId xmlns:a16="http://schemas.microsoft.com/office/drawing/2014/main" id="{DCC18C78-11F1-E71E-D2CE-E7DF44C0EEF4}"/>
              </a:ext>
            </a:extLst>
          </p:cNvPr>
          <p:cNvSpPr txBox="1"/>
          <p:nvPr/>
        </p:nvSpPr>
        <p:spPr>
          <a:xfrm>
            <a:off x="2999704" y="545925"/>
            <a:ext cx="194304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kern="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07/10/2025, 16:00 – 17:38</a:t>
            </a:r>
          </a:p>
        </p:txBody>
      </p:sp>
      <p:sp>
        <p:nvSpPr>
          <p:cNvPr id="6157" name="CasellaDiTesto 8">
            <a:extLst>
              <a:ext uri="{FF2B5EF4-FFF2-40B4-BE49-F238E27FC236}">
                <a16:creationId xmlns:a16="http://schemas.microsoft.com/office/drawing/2014/main" id="{9E308F5D-0A65-4919-6534-4CBE420C88B7}"/>
              </a:ext>
            </a:extLst>
          </p:cNvPr>
          <p:cNvSpPr txBox="1"/>
          <p:nvPr/>
        </p:nvSpPr>
        <p:spPr>
          <a:xfrm>
            <a:off x="224328" y="944277"/>
            <a:ext cx="17071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it-IT" sz="1000" b="1" kern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Accredito  15:30 – 16:00</a:t>
            </a:r>
          </a:p>
        </p:txBody>
      </p:sp>
      <p:sp>
        <p:nvSpPr>
          <p:cNvPr id="6158" name="Google Shape;670;p2">
            <a:extLst>
              <a:ext uri="{FF2B5EF4-FFF2-40B4-BE49-F238E27FC236}">
                <a16:creationId xmlns:a16="http://schemas.microsoft.com/office/drawing/2014/main" id="{C653D3F1-52D3-BE32-0252-8BAE87C13D80}"/>
              </a:ext>
            </a:extLst>
          </p:cNvPr>
          <p:cNvSpPr txBox="1"/>
          <p:nvPr/>
        </p:nvSpPr>
        <p:spPr>
          <a:xfrm>
            <a:off x="4936192" y="461946"/>
            <a:ext cx="5123726" cy="47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775" rIns="0" bIns="0" anchor="t" anchorCtr="0">
            <a:spAutoFit/>
          </a:bodyPr>
          <a:lstStyle/>
          <a:p>
            <a:r>
              <a:rPr lang="it-IT" sz="1000" b="1" dirty="0">
                <a:latin typeface="Century Gothic"/>
              </a:rPr>
              <a:t>Aula Magna</a:t>
            </a:r>
            <a:r>
              <a:rPr lang="it-IT" sz="1000" dirty="0">
                <a:latin typeface="Century Gothic"/>
              </a:rPr>
              <a:t>,</a:t>
            </a:r>
            <a:r>
              <a:rPr lang="it-IT" sz="1000" b="1" dirty="0">
                <a:latin typeface="Century Gothic"/>
              </a:rPr>
              <a:t> </a:t>
            </a:r>
            <a:r>
              <a:rPr lang="it-IT" sz="1000" dirty="0">
                <a:latin typeface="Century Gothic"/>
              </a:rPr>
              <a:t>Università degli Studi Roma Tre, Via Ostiense 234/236, 00146, Roma (500 posti)</a:t>
            </a:r>
          </a:p>
          <a:p>
            <a:r>
              <a:rPr lang="it-IT" sz="1000" b="1" kern="0" dirty="0">
                <a:latin typeface="Century Gothic"/>
                <a:ea typeface="Times New Roman" panose="02020603050405020304" pitchFamily="18" charset="0"/>
                <a:cs typeface="Calibri"/>
              </a:rPr>
              <a:t>Modera: </a:t>
            </a:r>
            <a:r>
              <a:rPr lang="it-IT" sz="1000" kern="0" dirty="0">
                <a:latin typeface="Century Gothic"/>
                <a:ea typeface="Times New Roman" panose="02020603050405020304" pitchFamily="18" charset="0"/>
                <a:cs typeface="Calibri"/>
              </a:rPr>
              <a:t>Janina Benedetta </a:t>
            </a:r>
            <a:r>
              <a:rPr lang="it-IT" sz="1000" u="sng" kern="0" dirty="0">
                <a:latin typeface="Century Gothic"/>
                <a:ea typeface="Times New Roman" panose="02020603050405020304" pitchFamily="18" charset="0"/>
                <a:cs typeface="Calibri"/>
              </a:rPr>
              <a:t>LANDAU</a:t>
            </a:r>
          </a:p>
        </p:txBody>
      </p:sp>
      <p:grpSp>
        <p:nvGrpSpPr>
          <p:cNvPr id="6159" name="Group 2">
            <a:extLst>
              <a:ext uri="{FF2B5EF4-FFF2-40B4-BE49-F238E27FC236}">
                <a16:creationId xmlns:a16="http://schemas.microsoft.com/office/drawing/2014/main" id="{4EA3A281-056A-3AC5-BF73-E011E83BFDA3}"/>
              </a:ext>
            </a:extLst>
          </p:cNvPr>
          <p:cNvGrpSpPr/>
          <p:nvPr/>
        </p:nvGrpSpPr>
        <p:grpSpPr>
          <a:xfrm>
            <a:off x="5886560" y="3393855"/>
            <a:ext cx="5817919" cy="1228641"/>
            <a:chOff x="4616776" y="3535701"/>
            <a:chExt cx="5749806" cy="1228641"/>
          </a:xfrm>
        </p:grpSpPr>
        <p:sp>
          <p:nvSpPr>
            <p:cNvPr id="6161" name="TextBox 18">
              <a:extLst>
                <a:ext uri="{FF2B5EF4-FFF2-40B4-BE49-F238E27FC236}">
                  <a16:creationId xmlns:a16="http://schemas.microsoft.com/office/drawing/2014/main" id="{F81DF331-D2D2-4DD6-6F91-62A152FCBBBB}"/>
                </a:ext>
              </a:extLst>
            </p:cNvPr>
            <p:cNvSpPr txBox="1"/>
            <p:nvPr/>
          </p:nvSpPr>
          <p:spPr>
            <a:xfrm>
              <a:off x="4616776" y="4364232"/>
              <a:ext cx="6068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>
                  <a:latin typeface="Century Gothic" panose="020B0502020202020204" pitchFamily="34" charset="0"/>
                </a:rPr>
                <a:t>17:28</a:t>
              </a:r>
            </a:p>
            <a:p>
              <a:r>
                <a:rPr lang="it-IT" sz="10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5 min</a:t>
              </a:r>
            </a:p>
          </p:txBody>
        </p:sp>
        <p:sp>
          <p:nvSpPr>
            <p:cNvPr id="6162" name="TextBox 23">
              <a:extLst>
                <a:ext uri="{FF2B5EF4-FFF2-40B4-BE49-F238E27FC236}">
                  <a16:creationId xmlns:a16="http://schemas.microsoft.com/office/drawing/2014/main" id="{214AC6F9-840E-AE31-8A3E-25D3DD085B72}"/>
                </a:ext>
              </a:extLst>
            </p:cNvPr>
            <p:cNvSpPr txBox="1"/>
            <p:nvPr/>
          </p:nvSpPr>
          <p:spPr>
            <a:xfrm>
              <a:off x="5145874" y="3535701"/>
              <a:ext cx="5220708" cy="746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t-IT" sz="1000" b="1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Premiazione Challenge Online </a:t>
              </a:r>
              <a:br>
                <a:rPr lang="it-IT" sz="1000" b="1" kern="0" dirty="0">
                  <a:highlight>
                    <a:srgbClr val="FFFF00"/>
                  </a:highlight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</a:b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Elisa </a:t>
              </a:r>
              <a:r>
                <a:rPr lang="it-IT" sz="1000" u="sng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ZAMBITO MARSALA</a:t>
              </a:r>
              <a:r>
                <a:rPr lang="it-IT" sz="1000" kern="0" dirty="0">
                  <a:latin typeface="Century Gothic" panose="020B0502020202020204" pitchFamily="34" charset="0"/>
                  <a:cs typeface="Calibri" panose="020F0502020204030204" pitchFamily="34" charset="0"/>
                </a:rPr>
                <a:t>, Responsabile </a:t>
              </a:r>
              <a:r>
                <a:rPr lang="it-IT" sz="1000" kern="0" dirty="0" err="1">
                  <a:latin typeface="Century Gothic" panose="020B0502020202020204" pitchFamily="34" charset="0"/>
                  <a:cs typeface="Calibri" panose="020F0502020204030204" pitchFamily="34" charset="0"/>
                </a:rPr>
                <a:t>Education</a:t>
              </a:r>
              <a:r>
                <a:rPr lang="it-IT" sz="1000" kern="0" dirty="0">
                  <a:latin typeface="Century Gothic" panose="020B0502020202020204" pitchFamily="34" charset="0"/>
                  <a:cs typeface="Calibri" panose="020F0502020204030204" pitchFamily="34" charset="0"/>
                </a:rPr>
                <a:t> </a:t>
              </a:r>
              <a:r>
                <a:rPr lang="it-IT" sz="1000" kern="0" dirty="0" err="1">
                  <a:latin typeface="Century Gothic" panose="020B0502020202020204" pitchFamily="34" charset="0"/>
                  <a:cs typeface="Calibri" panose="020F0502020204030204" pitchFamily="34" charset="0"/>
                </a:rPr>
                <a:t>Ecosystem</a:t>
              </a:r>
              <a:r>
                <a:rPr lang="it-IT" sz="1000" kern="0" dirty="0">
                  <a:latin typeface="Century Gothic" panose="020B0502020202020204" pitchFamily="34" charset="0"/>
                  <a:cs typeface="Calibri" panose="020F0502020204030204" pitchFamily="34" charset="0"/>
                </a:rPr>
                <a:t> and Global Value Programs Intesa Sanpaolo </a:t>
              </a:r>
              <a:endParaRPr lang="it-IT" sz="1000" u="sng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>
                <a:spcAft>
                  <a:spcPts val="300"/>
                </a:spcAft>
              </a:pP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Elia </a:t>
              </a:r>
              <a:r>
                <a:rPr lang="it-IT" sz="1000" u="sng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BOMBARDELLI</a:t>
              </a:r>
              <a:r>
                <a:rPr lang="it-IT" sz="1000" kern="0" dirty="0">
                  <a:latin typeface="Century Gothic" panose="020B0502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, Content Creator e Docente di Matematica</a:t>
              </a:r>
              <a:endParaRPr lang="it-IT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</p:grpSp>
      <p:sp>
        <p:nvSpPr>
          <p:cNvPr id="19" name="TextBox 23">
            <a:extLst>
              <a:ext uri="{FF2B5EF4-FFF2-40B4-BE49-F238E27FC236}">
                <a16:creationId xmlns:a16="http://schemas.microsoft.com/office/drawing/2014/main" id="{D3744BE6-88D7-B1A4-A58B-B1F8B0C5062D}"/>
              </a:ext>
            </a:extLst>
          </p:cNvPr>
          <p:cNvSpPr txBox="1"/>
          <p:nvPr/>
        </p:nvSpPr>
        <p:spPr>
          <a:xfrm>
            <a:off x="6336216" y="5285291"/>
            <a:ext cx="5155555" cy="9002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300"/>
              </a:spcAft>
            </a:pPr>
            <a:r>
              <a:rPr lang="it-IT" sz="1000" b="1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Conclusioni</a:t>
            </a:r>
            <a:br>
              <a:rPr lang="it-IT" sz="1000" b="1" kern="0" dirty="0"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1000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Elisa </a:t>
            </a:r>
            <a:r>
              <a:rPr lang="it-IT" sz="1000" u="sng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ZAMBITO MARSALA</a:t>
            </a:r>
            <a:r>
              <a:rPr lang="it-IT" sz="1000" kern="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it-IT" sz="1000" kern="0" dirty="0">
                <a:latin typeface="Century Gothic" panose="020B0502020202020204" pitchFamily="34" charset="0"/>
                <a:cs typeface="Calibri" panose="020F0502020204030204" pitchFamily="34" charset="0"/>
              </a:rPr>
              <a:t>Responsabile </a:t>
            </a:r>
            <a:r>
              <a:rPr lang="it-IT" sz="1000" kern="0" dirty="0" err="1">
                <a:latin typeface="Century Gothic" panose="020B0502020202020204" pitchFamily="34" charset="0"/>
                <a:cs typeface="Calibri" panose="020F0502020204030204" pitchFamily="34" charset="0"/>
              </a:rPr>
              <a:t>Education</a:t>
            </a:r>
            <a:r>
              <a:rPr lang="it-IT" sz="1000" kern="0" dirty="0"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it-IT" sz="1000" kern="0" dirty="0" err="1">
                <a:latin typeface="Century Gothic" panose="020B0502020202020204" pitchFamily="34" charset="0"/>
                <a:cs typeface="Calibri" panose="020F0502020204030204" pitchFamily="34" charset="0"/>
              </a:rPr>
              <a:t>Ecosystem</a:t>
            </a:r>
            <a:r>
              <a:rPr lang="it-IT" sz="1000" kern="0" dirty="0">
                <a:latin typeface="Century Gothic" panose="020B0502020202020204" pitchFamily="34" charset="0"/>
                <a:cs typeface="Calibri" panose="020F0502020204030204" pitchFamily="34" charset="0"/>
              </a:rPr>
              <a:t> and Global Value Programs Intesa Sanpaolo </a:t>
            </a:r>
          </a:p>
          <a:p>
            <a:r>
              <a:rPr lang="it-IT" sz="1000" dirty="0">
                <a:latin typeface="Century Gothic"/>
                <a:cs typeface="Arial"/>
              </a:rPr>
              <a:t>Giorgio </a:t>
            </a:r>
            <a:r>
              <a:rPr lang="it-IT" sz="1000" u="sng" dirty="0">
                <a:latin typeface="Century Gothic"/>
                <a:cs typeface="Arial"/>
              </a:rPr>
              <a:t>DE MARCH</a:t>
            </a:r>
            <a:r>
              <a:rPr lang="it-IT" sz="1000" dirty="0">
                <a:latin typeface="Century Gothic"/>
                <a:cs typeface="Arial"/>
              </a:rPr>
              <a:t>I</a:t>
            </a:r>
            <a:r>
              <a:rPr lang="it-IT" sz="1000" u="sng" dirty="0">
                <a:latin typeface="Century Gothic"/>
                <a:cs typeface="Arial"/>
              </a:rPr>
              <a:t>S,</a:t>
            </a:r>
            <a:r>
              <a:rPr lang="it-IT" sz="1000" dirty="0">
                <a:latin typeface="Century Gothic"/>
                <a:cs typeface="Arial"/>
              </a:rPr>
              <a:t> Prorettore con Delega per le attività di Orientamento e Tutorato Università Roma Tre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FED9E81-7E7D-6B0D-66AE-2B8B05DE3BAF}"/>
              </a:ext>
            </a:extLst>
          </p:cNvPr>
          <p:cNvGrpSpPr/>
          <p:nvPr/>
        </p:nvGrpSpPr>
        <p:grpSpPr>
          <a:xfrm>
            <a:off x="5886561" y="4210977"/>
            <a:ext cx="5763340" cy="1447493"/>
            <a:chOff x="4616777" y="3634665"/>
            <a:chExt cx="5695866" cy="1447493"/>
          </a:xfrm>
        </p:grpSpPr>
        <p:sp>
          <p:nvSpPr>
            <p:cNvPr id="5" name="TextBox 18">
              <a:extLst>
                <a:ext uri="{FF2B5EF4-FFF2-40B4-BE49-F238E27FC236}">
                  <a16:creationId xmlns:a16="http://schemas.microsoft.com/office/drawing/2014/main" id="{C340C36B-CB99-2940-803F-88EB024B13DD}"/>
                </a:ext>
              </a:extLst>
            </p:cNvPr>
            <p:cNvSpPr txBox="1"/>
            <p:nvPr/>
          </p:nvSpPr>
          <p:spPr>
            <a:xfrm>
              <a:off x="4616777" y="4682048"/>
              <a:ext cx="6068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>
                  <a:latin typeface="Century Gothic" panose="020B0502020202020204" pitchFamily="34" charset="0"/>
                </a:rPr>
                <a:t>17:33</a:t>
              </a:r>
            </a:p>
            <a:p>
              <a:r>
                <a:rPr lang="it-IT" sz="10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entury Gothic" panose="020B0502020202020204" pitchFamily="34" charset="0"/>
                </a:rPr>
                <a:t>5 min</a:t>
              </a:r>
            </a:p>
          </p:txBody>
        </p:sp>
        <p:sp>
          <p:nvSpPr>
            <p:cNvPr id="6" name="TextBox 23">
              <a:extLst>
                <a:ext uri="{FF2B5EF4-FFF2-40B4-BE49-F238E27FC236}">
                  <a16:creationId xmlns:a16="http://schemas.microsoft.com/office/drawing/2014/main" id="{884B5B77-6035-61DD-412E-063E0C401016}"/>
                </a:ext>
              </a:extLst>
            </p:cNvPr>
            <p:cNvSpPr txBox="1"/>
            <p:nvPr/>
          </p:nvSpPr>
          <p:spPr>
            <a:xfrm>
              <a:off x="5091935" y="3634665"/>
              <a:ext cx="52207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>
                  <a:latin typeface="Century Gothic"/>
                  <a:cs typeface="Segoe UI"/>
                </a:rPr>
                <a:t>Presentazione Piattaforma Siamo Jedi</a:t>
              </a:r>
            </a:p>
            <a:p>
              <a:r>
                <a:rPr lang="it-IT" sz="1000" dirty="0">
                  <a:latin typeface="Century Gothic"/>
                  <a:cs typeface="Segoe UI"/>
                </a:rPr>
                <a:t>Elisa </a:t>
              </a:r>
              <a:r>
                <a:rPr lang="it-IT" sz="1000" u="sng" dirty="0">
                  <a:latin typeface="Century Gothic"/>
                  <a:cs typeface="Segoe UI"/>
                </a:rPr>
                <a:t>ZAMBITO MARSALA</a:t>
              </a:r>
              <a:r>
                <a:rPr lang="it-IT" sz="1000" dirty="0">
                  <a:latin typeface="Century Gothic"/>
                  <a:cs typeface="Segoe UI"/>
                </a:rPr>
                <a:t>, Responsabile </a:t>
              </a:r>
              <a:r>
                <a:rPr lang="it-IT" sz="1000" dirty="0" err="1">
                  <a:latin typeface="Century Gothic"/>
                  <a:cs typeface="Segoe UI"/>
                </a:rPr>
                <a:t>Education</a:t>
              </a:r>
              <a:r>
                <a:rPr lang="it-IT" sz="1000" dirty="0">
                  <a:latin typeface="Century Gothic"/>
                  <a:cs typeface="Segoe UI"/>
                </a:rPr>
                <a:t> </a:t>
              </a:r>
              <a:r>
                <a:rPr lang="it-IT" sz="1000" dirty="0" err="1">
                  <a:latin typeface="Century Gothic"/>
                  <a:cs typeface="Segoe UI"/>
                </a:rPr>
                <a:t>Ecosystem</a:t>
              </a:r>
              <a:r>
                <a:rPr lang="it-IT" sz="1000" dirty="0">
                  <a:latin typeface="Century Gothic"/>
                  <a:cs typeface="Segoe UI"/>
                </a:rPr>
                <a:t> and Global Value Programs Intesa Sanpaolo</a:t>
              </a:r>
            </a:p>
            <a:p>
              <a:r>
                <a:rPr lang="it-IT" sz="1000" dirty="0">
                  <a:latin typeface="Century Gothic"/>
                  <a:cs typeface="Segoe UI"/>
                </a:rPr>
                <a:t>Enzo </a:t>
              </a:r>
              <a:r>
                <a:rPr lang="it-IT" sz="1000" u="sng" kern="0" dirty="0">
                  <a:latin typeface="Century Gothic" panose="020B0502020202020204" pitchFamily="34" charset="0"/>
                  <a:cs typeface="Calibri" panose="020F0502020204030204" pitchFamily="34" charset="0"/>
                </a:rPr>
                <a:t>ARGANTE</a:t>
              </a:r>
              <a:r>
                <a:rPr lang="it-IT" sz="1000" kern="0" dirty="0">
                  <a:latin typeface="Century Gothic" panose="020B0502020202020204" pitchFamily="34" charset="0"/>
                  <a:cs typeface="Calibri" panose="020F0502020204030204" pitchFamily="34" charset="0"/>
                </a:rPr>
                <a:t>, </a:t>
              </a:r>
              <a:r>
                <a:rPr lang="it-IT" sz="1000" b="0" i="0" u="none" strike="noStrike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Presidente </a:t>
              </a:r>
              <a:r>
                <a:rPr lang="it-IT" sz="1000" b="0" i="0" u="none" strike="noStrike" dirty="0" err="1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Nuvolaverde</a:t>
              </a:r>
              <a:r>
                <a:rPr lang="it-IT" sz="1000" b="0" i="0" u="none" strike="noStrike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​</a:t>
              </a:r>
            </a:p>
            <a:p>
              <a:r>
                <a:rPr lang="it-IT" sz="1000" kern="0" dirty="0">
                  <a:solidFill>
                    <a:srgbClr val="000000"/>
                  </a:solidFill>
                  <a:latin typeface="Century Gothic"/>
                  <a:ea typeface="Times New Roman" panose="02020603050405020304" pitchFamily="18" charset="0"/>
                  <a:cs typeface="Calibri"/>
                </a:rPr>
                <a:t>Elia </a:t>
              </a:r>
              <a:r>
                <a:rPr lang="it-IT" sz="1000" u="sng" kern="0" dirty="0">
                  <a:solidFill>
                    <a:srgbClr val="000000"/>
                  </a:solidFill>
                  <a:latin typeface="Century Gothic"/>
                  <a:ea typeface="Times New Roman" panose="02020603050405020304" pitchFamily="18" charset="0"/>
                  <a:cs typeface="Calibri"/>
                </a:rPr>
                <a:t>BOMBARDELLI</a:t>
              </a:r>
              <a:r>
                <a:rPr lang="it-IT" sz="1000" kern="0" dirty="0">
                  <a:solidFill>
                    <a:srgbClr val="000000"/>
                  </a:solidFill>
                  <a:latin typeface="Century Gothic"/>
                  <a:ea typeface="Times New Roman" panose="02020603050405020304" pitchFamily="18" charset="0"/>
                  <a:cs typeface="Calibri"/>
                </a:rPr>
                <a:t>, </a:t>
              </a:r>
              <a:r>
                <a:rPr lang="it-IT" sz="1000" dirty="0">
                  <a:latin typeface="Century Gothic" panose="020B0502020202020204" pitchFamily="34" charset="0"/>
                  <a:cs typeface="Arial"/>
                </a:rPr>
                <a:t>C</a:t>
              </a:r>
              <a:r>
                <a:rPr lang="it-IT" sz="1000" dirty="0">
                  <a:latin typeface="Century Gothic" panose="020B0502020202020204" pitchFamily="34" charset="0"/>
                  <a:cs typeface="Arial MT"/>
                </a:rPr>
                <a:t>ontent Creator e Docente di Matematica</a:t>
              </a:r>
            </a:p>
            <a:p>
              <a:r>
                <a:rPr lang="it-IT" sz="1000" dirty="0">
                  <a:latin typeface="+mj-lt"/>
                  <a:ea typeface="Calibri"/>
                </a:rPr>
                <a:t>Veronica </a:t>
              </a:r>
              <a:r>
                <a:rPr lang="it-IT" sz="1000" u="sng" dirty="0">
                  <a:latin typeface="+mj-lt"/>
                  <a:ea typeface="Calibri"/>
                </a:rPr>
                <a:t>CIVIERO</a:t>
              </a:r>
              <a:r>
                <a:rPr lang="it-IT" sz="1000" dirty="0">
                  <a:latin typeface="+mj-lt"/>
                  <a:ea typeface="Calibri"/>
                </a:rPr>
                <a:t>, Founder Value &amp; Care</a:t>
              </a:r>
              <a:endParaRPr lang="en-US" sz="1000" dirty="0">
                <a:latin typeface="+mj-lt"/>
                <a:ea typeface="Calibri"/>
              </a:endParaRPr>
            </a:p>
          </p:txBody>
        </p:sp>
      </p:grpSp>
      <p:pic>
        <p:nvPicPr>
          <p:cNvPr id="63" name="Picture 49" descr="A logo with blue and green text&#10;&#10;Description automatically generated">
            <a:extLst>
              <a:ext uri="{FF2B5EF4-FFF2-40B4-BE49-F238E27FC236}">
                <a16:creationId xmlns:a16="http://schemas.microsoft.com/office/drawing/2014/main" id="{EC9A534E-CF0F-2629-0EA5-50F75D753B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9738" y="200056"/>
            <a:ext cx="1328936" cy="468979"/>
          </a:xfrm>
          <a:prstGeom prst="rect">
            <a:avLst/>
          </a:prstGeom>
        </p:spPr>
      </p:pic>
      <p:sp>
        <p:nvSpPr>
          <p:cNvPr id="8" name="TextBox 26">
            <a:extLst>
              <a:ext uri="{FF2B5EF4-FFF2-40B4-BE49-F238E27FC236}">
                <a16:creationId xmlns:a16="http://schemas.microsoft.com/office/drawing/2014/main" id="{8770E341-8C2A-0238-E67F-2E7EF4014F5C}"/>
              </a:ext>
            </a:extLst>
          </p:cNvPr>
          <p:cNvSpPr txBox="1"/>
          <p:nvPr/>
        </p:nvSpPr>
        <p:spPr>
          <a:xfrm>
            <a:off x="5843448" y="2598600"/>
            <a:ext cx="614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latin typeface="Century Gothic" panose="020B0502020202020204" pitchFamily="34" charset="0"/>
              </a:rPr>
              <a:t>17:13</a:t>
            </a:r>
          </a:p>
          <a:p>
            <a:r>
              <a:rPr lang="it-IT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5 min</a:t>
            </a:r>
          </a:p>
        </p:txBody>
      </p:sp>
      <p:pic>
        <p:nvPicPr>
          <p:cNvPr id="2" name="Immagine 1" descr="Immagine che contiene testo, Carattere, Elementi grafici, schermata&#10;&#10;Il contenuto generato dall&amp;#39;IA potrebbe non essere corretto.">
            <a:extLst>
              <a:ext uri="{FF2B5EF4-FFF2-40B4-BE49-F238E27FC236}">
                <a16:creationId xmlns:a16="http://schemas.microsoft.com/office/drawing/2014/main" id="{21744B39-0D02-F408-8BB4-1CF1A9CFD5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192" y="6268822"/>
            <a:ext cx="177165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56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D3015E12-A374-4FF8-B7D2-C1E89D219EC3}" vid="{B08C1FA0-59F5-458D-B517-D8029B9BE9E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D58C097C23FBA45B9EC6ADDD5BAEF34" ma:contentTypeVersion="20" ma:contentTypeDescription="Creare un nuovo documento." ma:contentTypeScope="" ma:versionID="a68d5fe966e5f12525ed06131f87d9a0">
  <xsd:schema xmlns:xsd="http://www.w3.org/2001/XMLSchema" xmlns:xs="http://www.w3.org/2001/XMLSchema" xmlns:p="http://schemas.microsoft.com/office/2006/metadata/properties" xmlns:ns2="d5b050f9-afcf-4c15-935c-77dbe3c539c7" xmlns:ns3="09c87b53-9a22-4373-9f32-7c95a125b343" targetNamespace="http://schemas.microsoft.com/office/2006/metadata/properties" ma:root="true" ma:fieldsID="cc52324829fbbf09ae6684b776d22425" ns2:_="" ns3:_="">
    <xsd:import namespace="d5b050f9-afcf-4c15-935c-77dbe3c539c7"/>
    <xsd:import namespace="09c87b53-9a22-4373-9f32-7c95a125b34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_Flow_SignoffStatu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b050f9-afcf-4c15-935c-77dbe3c539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632034b-f79e-4a3f-aaac-bf39d506181a}" ma:internalName="TaxCatchAll" ma:showField="CatchAllData" ma:web="d5b050f9-afcf-4c15-935c-77dbe3c53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87b53-9a22-4373-9f32-7c95a125b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 immagine" ma:readOnly="false" ma:fieldId="{5cf76f15-5ced-4ddc-b409-7134ff3c332f}" ma:taxonomyMulti="true" ma:sspId="4b7b5d8e-dff7-4066-a657-d577acaf2b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5" nillable="true" ma:displayName="Stato consenso" ma:internalName="Stato_x0020_consenso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9c87b53-9a22-4373-9f32-7c95a125b343">
      <Terms xmlns="http://schemas.microsoft.com/office/infopath/2007/PartnerControls"/>
    </lcf76f155ced4ddcb4097134ff3c332f>
    <TaxCatchAll xmlns="d5b050f9-afcf-4c15-935c-77dbe3c539c7" xsi:nil="true"/>
    <_Flow_SignoffStatus xmlns="09c87b53-9a22-4373-9f32-7c95a125b34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D8130A-52D1-41C0-9499-360D5C353836}"/>
</file>

<file path=customXml/itemProps2.xml><?xml version="1.0" encoding="utf-8"?>
<ds:datastoreItem xmlns:ds="http://schemas.openxmlformats.org/officeDocument/2006/customXml" ds:itemID="{4609A0B1-97E3-427C-ABB1-BA30B7D682A8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122b77c-c410-451c-9631-afc16d9cd8f1"/>
    <ds:schemaRef ds:uri="6cb6174d-4e66-4602-97b9-3e2cb473277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E6D8557-550A-458B-96E9-713998B9F8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</TotalTime>
  <Words>506</Words>
  <Application>Microsoft Office PowerPoint</Application>
  <PresentationFormat>Widescreen</PresentationFormat>
  <Paragraphs>68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MS PGothic</vt:lpstr>
      <vt:lpstr>Arial</vt:lpstr>
      <vt:lpstr>Calibri</vt:lpstr>
      <vt:lpstr>Century Gothic</vt:lpstr>
      <vt:lpstr>Wingdings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PELOSI CAROLINA MARIA</dc:creator>
  <cp:lastModifiedBy>TORCIANO VALERIA</cp:lastModifiedBy>
  <cp:revision>45</cp:revision>
  <dcterms:created xsi:type="dcterms:W3CDTF">2024-08-05T10:05:31Z</dcterms:created>
  <dcterms:modified xsi:type="dcterms:W3CDTF">2025-07-28T06:30:19Z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5fe31f-9de1-4167-a753-111c0df8115f_Enabled">
    <vt:lpwstr>true</vt:lpwstr>
  </property>
  <property fmtid="{D5CDD505-2E9C-101B-9397-08002B2CF9AE}" pid="3" name="MSIP_Label_5f5fe31f-9de1-4167-a753-111c0df8115f_SetDate">
    <vt:lpwstr>2024-08-05T10:07:10Z</vt:lpwstr>
  </property>
  <property fmtid="{D5CDD505-2E9C-101B-9397-08002B2CF9AE}" pid="4" name="MSIP_Label_5f5fe31f-9de1-4167-a753-111c0df8115f_Method">
    <vt:lpwstr>Standard</vt:lpwstr>
  </property>
  <property fmtid="{D5CDD505-2E9C-101B-9397-08002B2CF9AE}" pid="5" name="MSIP_Label_5f5fe31f-9de1-4167-a753-111c0df8115f_Name">
    <vt:lpwstr>5f5fe31f-9de1-4167-a753-111c0df8115f</vt:lpwstr>
  </property>
  <property fmtid="{D5CDD505-2E9C-101B-9397-08002B2CF9AE}" pid="6" name="MSIP_Label_5f5fe31f-9de1-4167-a753-111c0df8115f_SiteId">
    <vt:lpwstr>cc4baf00-15c9-48dd-9f59-88c98bde2be7</vt:lpwstr>
  </property>
  <property fmtid="{D5CDD505-2E9C-101B-9397-08002B2CF9AE}" pid="7" name="MSIP_Label_5f5fe31f-9de1-4167-a753-111c0df8115f_ActionId">
    <vt:lpwstr>907718dd-154e-4bd5-89c1-0f7e01532ce2</vt:lpwstr>
  </property>
  <property fmtid="{D5CDD505-2E9C-101B-9397-08002B2CF9AE}" pid="8" name="MSIP_Label_5f5fe31f-9de1-4167-a753-111c0df8115f_ContentBits">
    <vt:lpwstr>0</vt:lpwstr>
  </property>
  <property fmtid="{D5CDD505-2E9C-101B-9397-08002B2CF9AE}" pid="9" name="ContentTypeId">
    <vt:lpwstr>0x0101004D58C097C23FBA45B9EC6ADDD5BAEF34</vt:lpwstr>
  </property>
  <property fmtid="{D5CDD505-2E9C-101B-9397-08002B2CF9AE}" pid="10" name="MediaServiceImageTags">
    <vt:lpwstr/>
  </property>
</Properties>
</file>